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83" r:id="rId4"/>
    <p:sldId id="273" r:id="rId5"/>
    <p:sldId id="281" r:id="rId6"/>
    <p:sldId id="274" r:id="rId7"/>
    <p:sldId id="278" r:id="rId8"/>
    <p:sldId id="279" r:id="rId9"/>
    <p:sldId id="280" r:id="rId10"/>
    <p:sldId id="276" r:id="rId11"/>
    <p:sldId id="282"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90" autoAdjust="0"/>
    <p:restoredTop sz="71266" autoAdjust="0"/>
  </p:normalViewPr>
  <p:slideViewPr>
    <p:cSldViewPr snapToGrid="0">
      <p:cViewPr varScale="1">
        <p:scale>
          <a:sx n="53" d="100"/>
          <a:sy n="53" d="100"/>
        </p:scale>
        <p:origin x="672" y="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6/21/2024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2</a:t>
            </a:fld>
            <a:endParaRPr lang="en-US"/>
          </a:p>
        </p:txBody>
      </p:sp>
    </p:spTree>
    <p:extLst>
      <p:ext uri="{BB962C8B-B14F-4D97-AF65-F5344CB8AC3E}">
        <p14:creationId xmlns:p14="http://schemas.microsoft.com/office/powerpoint/2010/main" val="2224180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CA"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Au début du mois d'avril 2024, des oiseaux morts ont été testés positifs pour le VNO dans plusieurs comtés de Californie ; il est tôt dans la saison pour les premières détections du VNO.</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L'Illinois a également signalé son premier oiseau testé positif au VNO pour 2024 dans le comté de Douglas ; le spécimen a été collecté le 2 avril 2024, encore une fois très tôt dans la saison.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4</a:t>
            </a:fld>
            <a:endParaRPr lang="en-US"/>
          </a:p>
        </p:txBody>
      </p:sp>
    </p:spTree>
    <p:extLst>
      <p:ext uri="{BB962C8B-B14F-4D97-AF65-F5344CB8AC3E}">
        <p14:creationId xmlns:p14="http://schemas.microsoft.com/office/powerpoint/2010/main" val="92948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 avril, une petite bosse est visible cette année, plus tôt que d'habitude.</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5</a:t>
            </a:fld>
            <a:endParaRPr lang="en-US"/>
          </a:p>
        </p:txBody>
      </p:sp>
    </p:spTree>
    <p:extLst>
      <p:ext uri="{BB962C8B-B14F-4D97-AF65-F5344CB8AC3E}">
        <p14:creationId xmlns:p14="http://schemas.microsoft.com/office/powerpoint/2010/main" val="31725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3C683A3-2E32-4A20-AC90-59B99A0E7251}" type="slidenum">
              <a:rPr lang="en-US" smtClean="0"/>
              <a:t>7</a:t>
            </a:fld>
            <a:endParaRPr lang="en-US"/>
          </a:p>
        </p:txBody>
      </p:sp>
    </p:spTree>
    <p:extLst>
      <p:ext uri="{BB962C8B-B14F-4D97-AF65-F5344CB8AC3E}">
        <p14:creationId xmlns:p14="http://schemas.microsoft.com/office/powerpoint/2010/main" val="1874522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 name="Slide Number Placeholder 3"/>
          <p:cNvSpPr>
            <a:spLocks noGrp="1"/>
          </p:cNvSpPr>
          <p:nvPr>
            <p:ph type="sldNum" sz="quarter" idx="5"/>
          </p:nvPr>
        </p:nvSpPr>
        <p:spPr/>
        <p:txBody>
          <a:bodyPr/>
          <a:lstStyle/>
          <a:p>
            <a:pPr>
              <a:defRPr/>
            </a:pPr>
            <a:fld id="{C23AF64B-0AC9-4DD0-B78F-02F1957C4973}" type="slidenum">
              <a:rPr lang="en-US" smtClean="0"/>
              <a:t>8</a:t>
            </a:fld>
            <a:endParaRPr lang="en-US"/>
          </a:p>
        </p:txBody>
      </p:sp>
    </p:spTree>
    <p:extLst>
      <p:ext uri="{BB962C8B-B14F-4D97-AF65-F5344CB8AC3E}">
        <p14:creationId xmlns:p14="http://schemas.microsoft.com/office/powerpoint/2010/main" val="186038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Les vers à vis sont très sensibles aux températures glaciales ou aux longues périodes de températures proches du point de congélation. Ces organismes sont saisonniers dans certaines régions et peuvent se répandre dans des climats plus froids pendant l'été. Les conditions environnementales idéales pour la survie et l'activité sont des températures de 25-30°C et une humidité relative de 30-70%. </a:t>
            </a:r>
            <a:endParaRPr lang="en-CA" altLang="en-US" dirty="0"/>
          </a:p>
        </p:txBody>
      </p:sp>
      <p:sp>
        <p:nvSpPr>
          <p:cNvPr id="4" name="Slide Number Placeholder 3"/>
          <p:cNvSpPr>
            <a:spLocks noGrp="1"/>
          </p:cNvSpPr>
          <p:nvPr>
            <p:ph type="sldNum" sz="quarter" idx="5"/>
          </p:nvPr>
        </p:nvSpPr>
        <p:spPr/>
        <p:txBody>
          <a:bodyPr/>
          <a:lstStyle/>
          <a:p>
            <a:pPr>
              <a:defRPr/>
            </a:pPr>
            <a:fld id="{4ED22162-3B19-453F-A340-E46640954A9A}" type="slidenum">
              <a:rPr lang="en-CA" smtClean="0"/>
              <a:t>9</a:t>
            </a:fld>
            <a:endParaRPr lang="en-CA"/>
          </a:p>
        </p:txBody>
      </p:sp>
    </p:spTree>
    <p:extLst>
      <p:ext uri="{BB962C8B-B14F-4D97-AF65-F5344CB8AC3E}">
        <p14:creationId xmlns:p14="http://schemas.microsoft.com/office/powerpoint/2010/main" val="3321215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Dans cette étude, la PCR et la culture ont été utilisées pour évaluer l'excrétion urinaire de </a:t>
            </a:r>
            <a:r>
              <a:rPr lang="en-US" i="1" dirty="0" err="1"/>
              <a:t>Leptospira </a:t>
            </a:r>
            <a:r>
              <a:rPr lang="en-US" dirty="0"/>
              <a:t>pathogènes chez 37 juments asymptomatiques.</a:t>
            </a:r>
            <a:endParaRPr lang="en-CA" dirty="0"/>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Trois juments asymptomatiques, désignées H2, H8 et H9, étaient positives par PCR pour </a:t>
            </a:r>
            <a:r>
              <a:rPr lang="en-CA" sz="1200" b="0" i="1" u="none" strike="noStrike" kern="1200" baseline="0" dirty="0">
                <a:solidFill>
                  <a:schemeClr val="tx1"/>
                </a:solidFill>
                <a:latin typeface="+mn-lt"/>
                <a:ea typeface="+mn-ea"/>
                <a:cs typeface="+mn-cs"/>
              </a:rPr>
              <a:t>lipL32</a:t>
            </a:r>
            <a:r>
              <a:rPr lang="en-CA" sz="1200" b="0" i="0" u="none" strike="noStrike" kern="1200" baseline="0" dirty="0">
                <a:solidFill>
                  <a:schemeClr val="tx1"/>
                </a:solidFill>
                <a:latin typeface="+mn-lt"/>
                <a:ea typeface="+mn-ea"/>
                <a:cs typeface="+mn-cs"/>
              </a:rPr>
              <a:t>, un gène spécifique des espèces pathogènes de </a:t>
            </a:r>
            <a:r>
              <a:rPr lang="en-CA" sz="1200" b="0" i="1" u="none" strike="noStrike" kern="1200" baseline="0" dirty="0" err="1">
                <a:solidFill>
                  <a:schemeClr val="tx1"/>
                </a:solidFill>
                <a:latin typeface="+mn-lt"/>
                <a:ea typeface="+mn-ea"/>
                <a:cs typeface="+mn-cs"/>
              </a:rPr>
              <a:t>Leptospira</a:t>
            </a:r>
            <a:r>
              <a:rPr lang="en-CA" sz="1200" b="0" i="0" u="none" strike="noStrike" kern="1200" baseline="0" dirty="0">
                <a:solidFill>
                  <a:schemeClr val="tx1"/>
                </a:solidFill>
                <a:latin typeface="+mn-lt"/>
                <a:ea typeface="+mn-ea"/>
                <a:cs typeface="+mn-cs"/>
              </a:rPr>
              <a:t>. Une jument asymptomatique, H9, était positive à la culture et l'isolat récupéré a été classé comme </a:t>
            </a:r>
            <a:r>
              <a:rPr lang="en-CA" sz="1200" b="0" i="1" u="none" strike="noStrike" kern="1200" baseline="0" dirty="0">
                <a:solidFill>
                  <a:schemeClr val="tx1"/>
                </a:solidFill>
                <a:latin typeface="+mn-lt"/>
                <a:ea typeface="+mn-ea"/>
                <a:cs typeface="+mn-cs"/>
              </a:rPr>
              <a:t>L. </a:t>
            </a:r>
            <a:r>
              <a:rPr lang="en-CA" sz="1200" b="0" i="1" u="none" strike="noStrike" kern="1200" baseline="0" dirty="0" err="1">
                <a:solidFill>
                  <a:schemeClr val="tx1"/>
                </a:solidFill>
                <a:latin typeface="+mn-lt"/>
                <a:ea typeface="+mn-ea"/>
                <a:cs typeface="+mn-cs"/>
              </a:rPr>
              <a:t>kirschneri </a:t>
            </a:r>
            <a:r>
              <a:rPr lang="en-CA" sz="1200" b="0" i="0" u="none" strike="noStrike" kern="1200" baseline="0" dirty="0" err="1">
                <a:solidFill>
                  <a:schemeClr val="tx1"/>
                </a:solidFill>
                <a:latin typeface="+mn-lt"/>
                <a:ea typeface="+mn-ea"/>
                <a:cs typeface="+mn-cs"/>
              </a:rPr>
              <a:t>sérogroupe Australis sérovar Rushan</a:t>
            </a:r>
            <a:r>
              <a:rPr lang="en-CA" sz="1200" b="0" i="0" u="none" strike="noStrike" kern="1200" baseline="0" dirty="0">
                <a:solidFill>
                  <a:schemeClr val="tx1"/>
                </a:solidFill>
                <a:latin typeface="+mn-lt"/>
                <a:ea typeface="+mn-ea"/>
                <a:cs typeface="+mn-cs"/>
              </a:rPr>
              <a:t>. </a:t>
            </a:r>
          </a:p>
          <a:p>
            <a:endParaRPr lang="en-CA" sz="1200" b="0" i="0" u="none" strike="noStrike" kern="1200" baseline="0" dirty="0">
              <a:solidFill>
                <a:schemeClr val="tx1"/>
              </a:solidFill>
              <a:latin typeface="+mn-lt"/>
              <a:ea typeface="+mn-ea"/>
              <a:cs typeface="+mn-cs"/>
            </a:endParaRPr>
          </a:p>
          <a:p>
            <a:endParaRPr lang="en-CA"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Nos résultats démontrent que les chevaux aux Etats-Unis peuvent servir d'hôtes réservoirs de la leptospirose et excréter diverses espèces pathogènes de </a:t>
            </a:r>
            <a:r>
              <a:rPr lang="en-US" sz="1200" b="0" i="1" u="none" strike="noStrike" kern="1200" baseline="0" dirty="0" err="1">
                <a:solidFill>
                  <a:schemeClr val="tx1"/>
                </a:solidFill>
                <a:latin typeface="+mn-lt"/>
                <a:ea typeface="+mn-ea"/>
                <a:cs typeface="+mn-cs"/>
              </a:rPr>
              <a:t>Leptospira </a:t>
            </a:r>
            <a:r>
              <a:rPr lang="en-US" sz="1200" b="0" i="0" u="none" strike="noStrike" kern="1200" baseline="0" dirty="0">
                <a:solidFill>
                  <a:schemeClr val="tx1"/>
                </a:solidFill>
                <a:latin typeface="+mn-lt"/>
                <a:ea typeface="+mn-ea"/>
                <a:cs typeface="+mn-cs"/>
              </a:rPr>
              <a:t>par l'urine. Ce rapport détaille également la détection de </a:t>
            </a:r>
            <a:r>
              <a:rPr lang="en-US" sz="1200" b="0" i="1" u="none" strike="noStrike" kern="1200" baseline="0" dirty="0">
                <a:solidFill>
                  <a:schemeClr val="tx1"/>
                </a:solidFill>
                <a:latin typeface="+mn-lt"/>
                <a:ea typeface="+mn-ea"/>
                <a:cs typeface="+mn-cs"/>
              </a:rPr>
              <a:t>L. </a:t>
            </a:r>
            <a:r>
              <a:rPr lang="en-US" sz="1200" b="0" i="1" u="none" strike="noStrike" kern="1200" baseline="0" dirty="0" err="1">
                <a:solidFill>
                  <a:schemeClr val="tx1"/>
                </a:solidFill>
                <a:latin typeface="+mn-lt"/>
                <a:ea typeface="+mn-ea"/>
                <a:cs typeface="+mn-cs"/>
              </a:rPr>
              <a:t>kirschneri </a:t>
            </a:r>
            <a:r>
              <a:rPr lang="en-US" sz="1200" b="0" i="0" u="none" strike="noStrike" kern="1200" baseline="0" dirty="0" err="1">
                <a:solidFill>
                  <a:schemeClr val="tx1"/>
                </a:solidFill>
                <a:latin typeface="+mn-lt"/>
                <a:ea typeface="+mn-ea"/>
                <a:cs typeface="+mn-cs"/>
              </a:rPr>
              <a:t>sérogroupe Australis sérovar Rushan</a:t>
            </a:r>
            <a:r>
              <a:rPr lang="en-US" sz="1200" b="0" i="0" u="none" strike="noStrike" kern="1200" baseline="0" dirty="0">
                <a:solidFill>
                  <a:schemeClr val="tx1"/>
                </a:solidFill>
                <a:latin typeface="+mn-lt"/>
                <a:ea typeface="+mn-ea"/>
                <a:cs typeface="+mn-cs"/>
              </a:rPr>
              <a:t>, une espèce et un sérotype de </a:t>
            </a:r>
            <a:r>
              <a:rPr lang="en-US" sz="1200" b="0" i="1" u="none" strike="noStrike" kern="1200" baseline="0" dirty="0" err="1">
                <a:solidFill>
                  <a:schemeClr val="tx1"/>
                </a:solidFill>
                <a:latin typeface="+mn-lt"/>
                <a:ea typeface="+mn-ea"/>
                <a:cs typeface="+mn-cs"/>
              </a:rPr>
              <a:t>Leptospira qui </a:t>
            </a:r>
            <a:r>
              <a:rPr lang="en-US" sz="1200" b="0" i="0" u="none" strike="noStrike" kern="1200" baseline="0" dirty="0">
                <a:solidFill>
                  <a:schemeClr val="tx1"/>
                </a:solidFill>
                <a:latin typeface="+mn-lt"/>
                <a:ea typeface="+mn-ea"/>
                <a:cs typeface="+mn-cs"/>
              </a:rPr>
              <a:t>n'avaient pas été signalés auparavant aux États-Unis. </a:t>
            </a:r>
            <a:endParaRPr lang="en-CA" sz="1200" b="0" i="0" u="none" strike="noStrike"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10</a:t>
            </a:fld>
            <a:endParaRPr lang="en-US"/>
          </a:p>
        </p:txBody>
      </p:sp>
    </p:spTree>
    <p:extLst>
      <p:ext uri="{BB962C8B-B14F-4D97-AF65-F5344CB8AC3E}">
        <p14:creationId xmlns:p14="http://schemas.microsoft.com/office/powerpoint/2010/main" val="125971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6/21/2024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ubmed.ncbi.nlm.nih.gov/38784659/"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jstage.jst.go.jp/article/jvms/73/1/73_10-0276/_articl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aphis.usda.gov/livestock-poultry-disease/cattle/vesicular-stomatiti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aphis.usda.gov/livestock-poultry-disease/equine/contagious-equine-metriti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ontracosta.news/2024/04/27/first-west-nile-virus-positive-dead-bird-of-2024-found-in-contra-costa-county/#google_vignette" TargetMode="External"/><Relationship Id="rId7" Type="http://schemas.openxmlformats.org/officeDocument/2006/relationships/hyperlink" Target="https://ici.radio-canada.ca/nouvelle/2079888/corbeaux-virus-du-nil-north-ba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globalnews.ca/news/10533741/bird-peterborough-region-positive-west-nile-virus/" TargetMode="External"/><Relationship Id="rId5" Type="http://schemas.openxmlformats.org/officeDocument/2006/relationships/hyperlink" Target="https://healthywildlife.ca/west_nile_virus_makes_an_early_appearance_in_wild_birds_in_ontario_this_year/" TargetMode="External"/><Relationship Id="rId4" Type="http://schemas.openxmlformats.org/officeDocument/2006/relationships/hyperlink" Target="https://idph.illinois.gov/wnvpublic/wnvglance.aspx?year=202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hch.com/21-confirmed-cases-of-lyme-disease-reported-throughout-ontario-in-may/"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ars.usda.gov/oc/images/photos/k7576-1/"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iaea.org/services/technical-cooperation-programme/new-world-screwworm/history-and-current-situation-of-the-new-world-screwworm-in-the-americas"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natureworldnews.com/articles/57839/20230809/invasive-cattle-screwworm-fly-outbreak-panama-border-halts-transport-infested.htm"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ars.usda.gov/oc/images/photos/k7576-1/" TargetMode="External"/><Relationship Id="rId5" Type="http://schemas.openxmlformats.org/officeDocument/2006/relationships/hyperlink" Target="https://www.elpais.cr/2024/04/11/panama-reporta-mas-de-cuatro-mil-casos-de-gusano-barrenador/" TargetMode="External"/><Relationship Id="rId4" Type="http://schemas.openxmlformats.org/officeDocument/2006/relationships/hyperlink" Target="https://ticotimes.net/2024/03/02/costa-rica-confirms-first-case-of-screwworm-infection-in#:~:text=The%20Ministry%20of%20Health%20and,a%20sample%20to%20be%20tak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roceso.hn/nicaragua-declara-la-alerta-sanitaria-por-la-presencia-del-gusano-barrenador-en-el-ganado/"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cfsph.iastate.edu/Factsheets/pdfs/screwworm_myiasi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Communauté pour </a:t>
            </a:r>
            <a:r>
              <a:rPr lang="fr-FR" sz="2800" dirty="0"/>
              <a:t>les </a:t>
            </a:r>
            <a:r>
              <a:rPr lang="fr-FR" sz="2800" dirty="0" err="1"/>
              <a:t>maladies émergentes </a:t>
            </a:r>
            <a:r>
              <a:rPr lang="fr-FR" sz="2800" dirty="0"/>
              <a:t>et </a:t>
            </a:r>
            <a:r>
              <a:rPr lang="fr-FR" sz="2800" dirty="0" err="1"/>
              <a:t>zoonotiques</a:t>
            </a:r>
            <a:br>
              <a:rPr lang="fr-FR" sz="2800" dirty="0"/>
            </a:br>
            <a:r>
              <a:rPr lang="fr-FR" sz="2000" i="1" dirty="0" err="1"/>
              <a:t>Identifier les risques émergents grâce à l'</a:t>
            </a:r>
            <a:r>
              <a:rPr lang="fr-FR" sz="2000" i="1" dirty="0"/>
              <a:t>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Mise à jour du réseau équin du CAHSS</a:t>
            </a:r>
          </a:p>
          <a:p>
            <a:pPr eaLnBrk="1" hangingPunct="1"/>
            <a:r>
              <a:rPr lang="en-CA" altLang="en-US" dirty="0"/>
              <a:t>13 juin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hlinkClick r:id="rId3"/>
              </a:rPr>
              <a:t>Identification des juments équines comme hôtes réservoirs d'espèces pathogènes de </a:t>
            </a:r>
            <a:r>
              <a:rPr lang="en-US" sz="3200" dirty="0" err="1">
                <a:hlinkClick r:id="rId3"/>
              </a:rPr>
              <a:t>Leptospira </a:t>
            </a:r>
            <a:r>
              <a:rPr lang="en-US" sz="3200" dirty="0">
                <a:hlinkClick r:id="rId3"/>
              </a:rPr>
              <a:t>- PubMed (nih.gov)</a:t>
            </a:r>
            <a:endParaRPr lang="en-CA" sz="3200" dirty="0"/>
          </a:p>
        </p:txBody>
      </p:sp>
      <p:sp>
        <p:nvSpPr>
          <p:cNvPr id="3" name="Content Placeholder 2"/>
          <p:cNvSpPr>
            <a:spLocks noGrp="1"/>
          </p:cNvSpPr>
          <p:nvPr>
            <p:ph sz="half" idx="1"/>
          </p:nvPr>
        </p:nvSpPr>
        <p:spPr/>
        <p:txBody>
          <a:bodyPr/>
          <a:lstStyle/>
          <a:p>
            <a:r>
              <a:rPr lang="en-CA" dirty="0"/>
              <a:t>37 juments dans l'étude, testées à l'urine</a:t>
            </a:r>
          </a:p>
          <a:p>
            <a:pPr lvl="1"/>
            <a:r>
              <a:rPr lang="en-CA" dirty="0"/>
              <a:t>PCR</a:t>
            </a:r>
          </a:p>
          <a:p>
            <a:pPr lvl="1"/>
            <a:r>
              <a:rPr lang="en-CA" dirty="0"/>
              <a:t>Culture</a:t>
            </a:r>
          </a:p>
          <a:p>
            <a:pPr lvl="1"/>
            <a:r>
              <a:rPr lang="en-CA" dirty="0"/>
              <a:t>Sérologie</a:t>
            </a:r>
          </a:p>
          <a:p>
            <a:r>
              <a:rPr lang="en-CA" dirty="0"/>
              <a:t>35/37 étaient séropositifs pour la leptospirose</a:t>
            </a:r>
          </a:p>
          <a:p>
            <a:r>
              <a:rPr lang="en-CA" dirty="0"/>
              <a:t>1 jument a avorté pendant l'étude et était séropositive pour </a:t>
            </a:r>
            <a:r>
              <a:rPr lang="en-CA" i="1" dirty="0"/>
              <a:t>L. </a:t>
            </a:r>
            <a:r>
              <a:rPr lang="en-CA" i="1" dirty="0" err="1"/>
              <a:t>interrogans </a:t>
            </a:r>
            <a:r>
              <a:rPr lang="en-CA" dirty="0" err="1"/>
              <a:t>sérogroupe </a:t>
            </a:r>
            <a:r>
              <a:rPr lang="en-CA" dirty="0"/>
              <a:t>Pomona </a:t>
            </a:r>
            <a:r>
              <a:rPr lang="en-CA" dirty="0" err="1"/>
              <a:t>sérovar </a:t>
            </a:r>
            <a:r>
              <a:rPr lang="en-CA" dirty="0"/>
              <a:t>Pomona</a:t>
            </a:r>
          </a:p>
        </p:txBody>
      </p:sp>
      <p:sp>
        <p:nvSpPr>
          <p:cNvPr id="4" name="Content Placeholder 3"/>
          <p:cNvSpPr>
            <a:spLocks noGrp="1"/>
          </p:cNvSpPr>
          <p:nvPr>
            <p:ph sz="half" idx="2"/>
          </p:nvPr>
        </p:nvSpPr>
        <p:spPr/>
        <p:txBody>
          <a:bodyPr/>
          <a:lstStyle/>
          <a:p>
            <a:r>
              <a:rPr lang="en-US" dirty="0"/>
              <a:t>3 juments PCR positives pour lipL32, un gène spécifique pour les espèces pathogènes de </a:t>
            </a:r>
            <a:r>
              <a:rPr lang="en-US" dirty="0" err="1"/>
              <a:t>Leptospira</a:t>
            </a:r>
            <a:endParaRPr lang="en-US" dirty="0"/>
          </a:p>
          <a:p>
            <a:pPr lvl="1"/>
            <a:r>
              <a:rPr lang="en-US" dirty="0"/>
              <a:t>L'enrichissement de l'ADN a permis de trouver des excréments :</a:t>
            </a:r>
          </a:p>
          <a:p>
            <a:pPr lvl="2"/>
            <a:r>
              <a:rPr lang="en-US" dirty="0"/>
              <a:t>1 </a:t>
            </a:r>
            <a:r>
              <a:rPr lang="en-US" i="1" dirty="0"/>
              <a:t>L. </a:t>
            </a:r>
            <a:r>
              <a:rPr lang="en-US" i="1" dirty="0" err="1"/>
              <a:t>kirschneri </a:t>
            </a:r>
            <a:r>
              <a:rPr lang="en-US" dirty="0" err="1"/>
              <a:t>sérogroupe Australis</a:t>
            </a:r>
            <a:endParaRPr lang="en-US" dirty="0"/>
          </a:p>
          <a:p>
            <a:pPr lvl="2"/>
            <a:r>
              <a:rPr lang="en-US" dirty="0"/>
              <a:t>1 L. </a:t>
            </a:r>
            <a:r>
              <a:rPr lang="en-US" dirty="0" err="1"/>
              <a:t>interrogans sérogroupe Icterohaemorrhagiae</a:t>
            </a:r>
            <a:endParaRPr lang="en-US" dirty="0"/>
          </a:p>
          <a:p>
            <a:r>
              <a:rPr lang="en-US" dirty="0"/>
              <a:t>1 jument positive à la culture </a:t>
            </a:r>
            <a:r>
              <a:rPr lang="en-US" i="1" dirty="0"/>
              <a:t>L. </a:t>
            </a:r>
            <a:r>
              <a:rPr lang="en-US" i="1" dirty="0" err="1"/>
              <a:t>kirschneri </a:t>
            </a:r>
            <a:r>
              <a:rPr lang="en-US" dirty="0" err="1"/>
              <a:t>sérogroupe Australis sérovar Rushan</a:t>
            </a:r>
            <a:endParaRPr lang="en-US" dirty="0"/>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10</a:t>
            </a:fld>
            <a:endParaRPr lang="en-US" dirty="0"/>
          </a:p>
        </p:txBody>
      </p:sp>
    </p:spTree>
    <p:extLst>
      <p:ext uri="{BB962C8B-B14F-4D97-AF65-F5344CB8AC3E}">
        <p14:creationId xmlns:p14="http://schemas.microsoft.com/office/powerpoint/2010/main" val="512271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a:t>
            </a:r>
          </a:p>
        </p:txBody>
      </p:sp>
      <p:sp>
        <p:nvSpPr>
          <p:cNvPr id="3" name="Content Placeholder 2"/>
          <p:cNvSpPr>
            <a:spLocks noGrp="1"/>
          </p:cNvSpPr>
          <p:nvPr>
            <p:ph sz="half" idx="1"/>
          </p:nvPr>
        </p:nvSpPr>
        <p:spPr>
          <a:xfrm>
            <a:off x="838200" y="2057401"/>
            <a:ext cx="5181600" cy="2240280"/>
          </a:xfrm>
        </p:spPr>
        <p:txBody>
          <a:bodyPr/>
          <a:lstStyle/>
          <a:p>
            <a:r>
              <a:rPr lang="en-US" dirty="0"/>
              <a:t>Pourquoi n'a-t-on pas signalé de chevaux atteints de l'IAHP H5N1 ?</a:t>
            </a:r>
          </a:p>
          <a:p>
            <a:endParaRPr lang="en-US" dirty="0"/>
          </a:p>
          <a:p>
            <a:r>
              <a:rPr lang="en-US" dirty="0"/>
              <a:t>Des récepteurs sont présents dans les voies respiratoires supérieures (2-3 et 2-6 </a:t>
            </a:r>
            <a:r>
              <a:rPr lang="en-US" dirty="0" err="1"/>
              <a:t>sialorécepteurs</a:t>
            </a:r>
            <a:r>
              <a:rPr lang="en-US" dirty="0"/>
              <a:t>).</a:t>
            </a:r>
          </a:p>
          <a:p>
            <a:pPr marL="0" indent="0">
              <a:buNone/>
            </a:pPr>
            <a:endParaRPr lang="en-US" dirty="0"/>
          </a:p>
          <a:p>
            <a:r>
              <a:rPr lang="en-US" sz="1800" dirty="0">
                <a:hlinkClick r:id="rId2"/>
              </a:rPr>
              <a:t>Distribution des </a:t>
            </a:r>
            <a:r>
              <a:rPr lang="en-US" sz="1800" dirty="0" err="1">
                <a:hlinkClick r:id="rId2"/>
              </a:rPr>
              <a:t>sialorécepteurs du </a:t>
            </a:r>
            <a:r>
              <a:rPr lang="en-US" sz="1800" dirty="0">
                <a:hlinkClick r:id="rId2"/>
              </a:rPr>
              <a:t>virus de la grippe sur les voies respiratoires supérieures et inférieures chez le cheval et le chien</a:t>
            </a:r>
            <a:endParaRPr lang="en-CA" sz="1800"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1395"/>
            <a:ext cx="5181600" cy="3459797"/>
          </a:xfrm>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t>11</a:t>
            </a:fld>
            <a:endParaRPr lang="en-US"/>
          </a:p>
        </p:txBody>
      </p:sp>
      <p:sp>
        <p:nvSpPr>
          <p:cNvPr id="7" name="Rectangle 6"/>
          <p:cNvSpPr/>
          <p:nvPr/>
        </p:nvSpPr>
        <p:spPr>
          <a:xfrm>
            <a:off x="624840" y="5988733"/>
            <a:ext cx="6096000" cy="369332"/>
          </a:xfrm>
          <a:prstGeom prst="rect">
            <a:avLst/>
          </a:prstGeom>
        </p:spPr>
        <p:txBody>
          <a:bodyPr>
            <a:spAutoFit/>
          </a:bodyPr>
          <a:lstStyle/>
          <a:p>
            <a:endParaRPr lang="en-CA" dirty="0"/>
          </a:p>
        </p:txBody>
      </p:sp>
    </p:spTree>
    <p:extLst>
      <p:ext uri="{BB962C8B-B14F-4D97-AF65-F5344CB8AC3E}">
        <p14:creationId xmlns:p14="http://schemas.microsoft.com/office/powerpoint/2010/main" val="307396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990"/>
            <a:ext cx="10515600" cy="744595"/>
          </a:xfrm>
        </p:spPr>
        <p:txBody>
          <a:bodyPr/>
          <a:lstStyle/>
          <a:p>
            <a:r>
              <a:rPr lang="en-US" dirty="0">
                <a:hlinkClick r:id="rId3"/>
              </a:rPr>
              <a:t>USDA APHIS | Stomatite vésiculeuse</a:t>
            </a:r>
            <a:endParaRPr lang="en-CA" dirty="0"/>
          </a:p>
        </p:txBody>
      </p:sp>
      <p:sp>
        <p:nvSpPr>
          <p:cNvPr id="3" name="Content Placeholder 2"/>
          <p:cNvSpPr>
            <a:spLocks noGrp="1"/>
          </p:cNvSpPr>
          <p:nvPr>
            <p:ph sz="half" idx="1"/>
          </p:nvPr>
        </p:nvSpPr>
        <p:spPr>
          <a:xfrm>
            <a:off x="278517" y="2794571"/>
            <a:ext cx="5606328" cy="2705260"/>
          </a:xfrm>
        </p:spPr>
        <p:txBody>
          <a:bodyPr/>
          <a:lstStyle/>
          <a:p>
            <a:r>
              <a:rPr lang="en-CA" sz="2600" dirty="0"/>
              <a:t>Depuis la dernière réunion, aucun nouveau cas de VSV n'a été signalé.</a:t>
            </a:r>
          </a:p>
          <a:p>
            <a:r>
              <a:rPr lang="en-CA" sz="2600" dirty="0"/>
              <a:t>Dernière mise à jour du site web le 6 avril 2024</a:t>
            </a:r>
          </a:p>
          <a:p>
            <a:r>
              <a:rPr lang="en-CA" sz="2600" dirty="0"/>
              <a:t>Dernier rapport de situation 22 janvier 2024</a:t>
            </a:r>
          </a:p>
          <a:p>
            <a:pPr marL="0" indent="0">
              <a:buNone/>
            </a:pP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2</a:t>
            </a:fld>
            <a:endParaRPr lang="en-US"/>
          </a:p>
        </p:txBody>
      </p:sp>
      <p:pic>
        <p:nvPicPr>
          <p:cNvPr id="8" name="Picture 7"/>
          <p:cNvPicPr>
            <a:picLocks noChangeAspect="1"/>
          </p:cNvPicPr>
          <p:nvPr/>
        </p:nvPicPr>
        <p:blipFill>
          <a:blip r:embed="rId4"/>
          <a:stretch>
            <a:fillRect/>
          </a:stretch>
        </p:blipFill>
        <p:spPr>
          <a:xfrm>
            <a:off x="5971479" y="1332607"/>
            <a:ext cx="5991366" cy="46115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908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3DBC-4083-C704-8013-45095AF187E5}"/>
              </a:ext>
            </a:extLst>
          </p:cNvPr>
          <p:cNvSpPr>
            <a:spLocks noGrp="1"/>
          </p:cNvSpPr>
          <p:nvPr>
            <p:ph type="title"/>
          </p:nvPr>
        </p:nvSpPr>
        <p:spPr/>
        <p:txBody>
          <a:bodyPr/>
          <a:lstStyle/>
          <a:p>
            <a:r>
              <a:rPr lang="en-CA"/>
              <a:t>La métrite contagieuse équine en Floride</a:t>
            </a:r>
            <a:endParaRPr lang="en-CA" dirty="0"/>
          </a:p>
        </p:txBody>
      </p:sp>
      <p:sp>
        <p:nvSpPr>
          <p:cNvPr id="3" name="Content Placeholder 2">
            <a:extLst>
              <a:ext uri="{FF2B5EF4-FFF2-40B4-BE49-F238E27FC236}">
                <a16:creationId xmlns:a16="http://schemas.microsoft.com/office/drawing/2014/main" id="{7853A3DA-A357-0026-6146-79765D129D73}"/>
              </a:ext>
            </a:extLst>
          </p:cNvPr>
          <p:cNvSpPr>
            <a:spLocks noGrp="1"/>
          </p:cNvSpPr>
          <p:nvPr>
            <p:ph sz="half" idx="1"/>
          </p:nvPr>
        </p:nvSpPr>
        <p:spPr/>
        <p:txBody>
          <a:bodyPr/>
          <a:lstStyle/>
          <a:p>
            <a:r>
              <a:rPr lang="en-CA"/>
              <a:t>L'USDA signale la présence de la </a:t>
            </a:r>
            <a:r>
              <a:rPr lang="en-CA">
                <a:hlinkClick r:id="rId2"/>
              </a:rPr>
              <a:t>CEM en Floride</a:t>
            </a:r>
            <a:endParaRPr lang="en-CA"/>
          </a:p>
          <a:p>
            <a:r>
              <a:rPr lang="en-CA"/>
              <a:t>La CEM est détectée sporadiquement aux États-Unis, la dernière fois qu'elle a été détectée remonte à 2013.</a:t>
            </a:r>
          </a:p>
          <a:p>
            <a:r>
              <a:rPr lang="en-CA"/>
              <a:t>3 animaux ont été confirmés positifs pour la CEM dans le centre de la Floride</a:t>
            </a:r>
          </a:p>
          <a:p>
            <a:pPr lvl="1"/>
            <a:r>
              <a:rPr lang="en-CA"/>
              <a:t>2 étalons poneys et 1 jument poney</a:t>
            </a:r>
          </a:p>
          <a:p>
            <a:endParaRPr lang="en-CA" dirty="0"/>
          </a:p>
        </p:txBody>
      </p:sp>
      <p:pic>
        <p:nvPicPr>
          <p:cNvPr id="7" name="Content Placeholder 6" descr="A group of horses standing together&#10;&#10;Description automatically generated">
            <a:extLst>
              <a:ext uri="{FF2B5EF4-FFF2-40B4-BE49-F238E27FC236}">
                <a16:creationId xmlns:a16="http://schemas.microsoft.com/office/drawing/2014/main" id="{FA112F68-1FF7-5F27-AF16-BC5A0923EE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825625"/>
            <a:ext cx="5964498" cy="3727811"/>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15D95D99-0EC3-A70F-5753-D5F6454932B4}"/>
              </a:ext>
            </a:extLst>
          </p:cNvPr>
          <p:cNvSpPr>
            <a:spLocks noGrp="1"/>
          </p:cNvSpPr>
          <p:nvPr>
            <p:ph type="sldNum" sz="quarter" idx="10"/>
          </p:nvPr>
        </p:nvSpPr>
        <p:spPr/>
        <p:txBody>
          <a:bodyPr/>
          <a:lstStyle/>
          <a:p>
            <a:pPr>
              <a:defRPr/>
            </a:pPr>
            <a:fld id="{222C2B47-41F2-42A5-AA41-34CCD9669551}" type="slidenum">
              <a:rPr lang="en-US" smtClean="0"/>
              <a:t>3</a:t>
            </a:fld>
            <a:endParaRPr lang="en-US"/>
          </a:p>
        </p:txBody>
      </p:sp>
    </p:spTree>
    <p:extLst>
      <p:ext uri="{BB962C8B-B14F-4D97-AF65-F5344CB8AC3E}">
        <p14:creationId xmlns:p14="http://schemas.microsoft.com/office/powerpoint/2010/main" val="53703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Détections précoces du VNO</a:t>
            </a:r>
          </a:p>
        </p:txBody>
      </p:sp>
      <p:sp>
        <p:nvSpPr>
          <p:cNvPr id="3" name="Content Placeholder 2"/>
          <p:cNvSpPr>
            <a:spLocks noGrp="1"/>
          </p:cNvSpPr>
          <p:nvPr>
            <p:ph sz="half" idx="1"/>
          </p:nvPr>
        </p:nvSpPr>
        <p:spPr/>
        <p:txBody>
          <a:bodyPr/>
          <a:lstStyle/>
          <a:p>
            <a:r>
              <a:rPr lang="en-US" dirty="0">
                <a:hlinkClick r:id="rId3"/>
              </a:rPr>
              <a:t>Californie - Premier oiseau mort positif au virus du Nil occidental de 2024 trouvé dans le comté de Contra Costa </a:t>
            </a:r>
            <a:r>
              <a:rPr lang="en-US" dirty="0"/>
              <a:t>(avril)</a:t>
            </a:r>
          </a:p>
          <a:p>
            <a:r>
              <a:rPr lang="fr-FR" dirty="0">
                <a:hlinkClick r:id="rId4"/>
              </a:rPr>
              <a:t>Virus du Nil occidental dans l'Illinois - Surveillance </a:t>
            </a:r>
            <a:r>
              <a:rPr lang="fr-FR" dirty="0" err="1"/>
              <a:t>Moustiques/Oiseaux </a:t>
            </a:r>
            <a:r>
              <a:rPr lang="fr-FR" dirty="0"/>
              <a:t>(avril)</a:t>
            </a:r>
          </a:p>
        </p:txBody>
      </p:sp>
      <p:sp>
        <p:nvSpPr>
          <p:cNvPr id="4" name="Content Placeholder 3"/>
          <p:cNvSpPr>
            <a:spLocks noGrp="1"/>
          </p:cNvSpPr>
          <p:nvPr>
            <p:ph sz="half" idx="2"/>
          </p:nvPr>
        </p:nvSpPr>
        <p:spPr/>
        <p:txBody>
          <a:bodyPr/>
          <a:lstStyle/>
          <a:p>
            <a:r>
              <a:rPr lang="en-US" dirty="0">
                <a:hlinkClick r:id="rId5"/>
              </a:rPr>
              <a:t>Le virus du Nil occidental fait une apparition précoce chez les oiseaux sauvages en Ontario cette année - La faune en santé</a:t>
            </a:r>
            <a:endParaRPr lang="en-US" dirty="0"/>
          </a:p>
          <a:p>
            <a:pPr marL="0" indent="0">
              <a:buNone/>
            </a:pPr>
            <a:endParaRPr lang="en-US" dirty="0"/>
          </a:p>
          <a:p>
            <a:r>
              <a:rPr lang="fr-FR" dirty="0"/>
              <a:t>Ontario (mai)</a:t>
            </a:r>
          </a:p>
          <a:p>
            <a:pPr lvl="1"/>
            <a:r>
              <a:rPr lang="fr-FR" dirty="0">
                <a:hlinkClick r:id="rId6"/>
              </a:rPr>
              <a:t>Peterborough </a:t>
            </a:r>
            <a:r>
              <a:rPr lang="fr-FR" dirty="0"/>
              <a:t>(corbeau)</a:t>
            </a:r>
          </a:p>
          <a:p>
            <a:pPr lvl="1"/>
            <a:r>
              <a:rPr lang="fr-FR" dirty="0">
                <a:hlinkClick r:id="rId7"/>
              </a:rPr>
              <a:t>North Bay </a:t>
            </a:r>
            <a:r>
              <a:rPr lang="fr-FR" dirty="0"/>
              <a:t>(corbeau)</a:t>
            </a:r>
            <a:endParaRPr lang="en-CA" dirty="0"/>
          </a:p>
          <a:p>
            <a:pPr marL="0" indent="0">
              <a:buNone/>
            </a:pP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4</a:t>
            </a:fld>
            <a:endParaRPr lang="en-US"/>
          </a:p>
        </p:txBody>
      </p:sp>
    </p:spTree>
    <p:extLst>
      <p:ext uri="{BB962C8B-B14F-4D97-AF65-F5344CB8AC3E}">
        <p14:creationId xmlns:p14="http://schemas.microsoft.com/office/powerpoint/2010/main" val="374385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357313" y="820099"/>
            <a:ext cx="9739312" cy="571881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4294967295"/>
          </p:nvPr>
        </p:nvSpPr>
        <p:spPr>
          <a:xfrm>
            <a:off x="9448800" y="6356350"/>
            <a:ext cx="2743200" cy="365125"/>
          </a:xfrm>
        </p:spPr>
        <p:txBody>
          <a:bodyPr/>
          <a:lstStyle/>
          <a:p>
            <a:pPr>
              <a:defRPr/>
            </a:pPr>
            <a:fld id="{222C2B47-41F2-42A5-AA41-34CCD9669551}" type="slidenum">
              <a:rPr lang="en-US" smtClean="0"/>
              <a:t>5</a:t>
            </a:fld>
            <a:endParaRPr lang="en-US"/>
          </a:p>
        </p:txBody>
      </p:sp>
      <p:sp>
        <p:nvSpPr>
          <p:cNvPr id="6" name="Title 5"/>
          <p:cNvSpPr>
            <a:spLocks noGrp="1"/>
          </p:cNvSpPr>
          <p:nvPr>
            <p:ph type="title"/>
          </p:nvPr>
        </p:nvSpPr>
        <p:spPr>
          <a:xfrm>
            <a:off x="795337" y="1"/>
            <a:ext cx="10515600" cy="814388"/>
          </a:xfrm>
        </p:spPr>
        <p:txBody>
          <a:bodyPr/>
          <a:lstStyle/>
          <a:p>
            <a:r>
              <a:rPr lang="en-CA" dirty="0"/>
              <a:t>Tendance des risques liés au virus du Nil occidental</a:t>
            </a:r>
          </a:p>
        </p:txBody>
      </p:sp>
    </p:spTree>
    <p:extLst>
      <p:ext uri="{BB962C8B-B14F-4D97-AF65-F5344CB8AC3E}">
        <p14:creationId xmlns:p14="http://schemas.microsoft.com/office/powerpoint/2010/main" val="411363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Maladie de Lyme</a:t>
            </a:r>
          </a:p>
        </p:txBody>
      </p:sp>
      <p:sp>
        <p:nvSpPr>
          <p:cNvPr id="3" name="Content Placeholder 2"/>
          <p:cNvSpPr>
            <a:spLocks noGrp="1"/>
          </p:cNvSpPr>
          <p:nvPr>
            <p:ph sz="half" idx="1"/>
          </p:nvPr>
        </p:nvSpPr>
        <p:spPr>
          <a:xfrm>
            <a:off x="351556" y="1690688"/>
            <a:ext cx="5181600" cy="4351338"/>
          </a:xfrm>
        </p:spPr>
        <p:txBody>
          <a:bodyPr/>
          <a:lstStyle/>
          <a:p>
            <a:r>
              <a:rPr lang="en-US" dirty="0">
                <a:hlinkClick r:id="rId2"/>
              </a:rPr>
              <a:t>21 cas confirmés de maladie de Lyme en mai : Santé publique Ontario (chch.com)</a:t>
            </a:r>
            <a:endParaRPr lang="en-US" dirty="0"/>
          </a:p>
          <a:p>
            <a:r>
              <a:rPr lang="en-US" dirty="0"/>
              <a:t>60 cas humains jusqu'à présent en 2024</a:t>
            </a:r>
          </a:p>
          <a:p>
            <a:endParaRPr lang="en-US" dirty="0"/>
          </a:p>
          <a:p>
            <a:r>
              <a:rPr lang="en-US" dirty="0"/>
              <a:t>Les signaux en provenance de la Nouvelle-Angleterre (CT, NY) montrent également des augmentations</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6</a:t>
            </a:fld>
            <a:endParaRPr lang="en-US"/>
          </a:p>
        </p:txBody>
      </p:sp>
      <p:pic>
        <p:nvPicPr>
          <p:cNvPr id="1026" name="Picture 2" descr="https://www.chch.com/wp-content/uploads/2024/05/ticks-ontario.pn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12220" y="1195005"/>
            <a:ext cx="5820644" cy="50828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31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38" y="144463"/>
            <a:ext cx="10515600" cy="1325562"/>
          </a:xfrm>
        </p:spPr>
        <p:txBody>
          <a:bodyPr/>
          <a:lstStyle/>
          <a:p>
            <a:pPr>
              <a:defRPr/>
            </a:pPr>
            <a:r>
              <a:rPr lang="en-US" sz="3200" dirty="0"/>
              <a:t>Nouveau ver du monde “Screwworm” en Amérique centrale</a:t>
            </a:r>
            <a:endParaRPr lang="en-CA" sz="3200" dirty="0"/>
          </a:p>
        </p:txBody>
      </p:sp>
      <p:sp>
        <p:nvSpPr>
          <p:cNvPr id="33795" name="Text Placeholder 2"/>
          <p:cNvSpPr>
            <a:spLocks noGrp="1"/>
          </p:cNvSpPr>
          <p:nvPr>
            <p:ph type="body" sz="quarter" idx="13"/>
          </p:nvPr>
        </p:nvSpPr>
        <p:spPr>
          <a:xfrm>
            <a:off x="455613" y="1271588"/>
            <a:ext cx="4683125" cy="5105400"/>
          </a:xfrm>
        </p:spPr>
        <p:txBody>
          <a:bodyPr/>
          <a:lstStyle/>
          <a:p>
            <a:r>
              <a:rPr lang="en-US" altLang="en-US" sz="2400" dirty="0"/>
              <a:t>Larve de mouche parasite - </a:t>
            </a:r>
            <a:r>
              <a:rPr lang="en-CA" altLang="en-US" sz="2400" i="1" dirty="0" err="1"/>
              <a:t>Cochliomyia hominivorax </a:t>
            </a:r>
            <a:r>
              <a:rPr lang="en-CA" altLang="en-US" sz="2400" dirty="0"/>
              <a:t>causant la </a:t>
            </a:r>
            <a:r>
              <a:rPr lang="en-CA" altLang="en-US" sz="2400" dirty="0" err="1"/>
              <a:t>myiase des </a:t>
            </a:r>
            <a:r>
              <a:rPr lang="en-CA" altLang="en-US" sz="2400" dirty="0"/>
              <a:t>plaies</a:t>
            </a:r>
          </a:p>
          <a:p>
            <a:r>
              <a:rPr lang="en-CA" altLang="en-US" sz="2400" dirty="0"/>
              <a:t>A été éradiqué des États-Unis et de l'Amérique centrale entre 1957 et 2001 à l'aide de mouches mâles stériles.</a:t>
            </a:r>
          </a:p>
          <a:p>
            <a:r>
              <a:rPr lang="en-US" altLang="en-US" sz="2400" dirty="0"/>
              <a:t>Réapparition dans les Florida Keys en 2016, mais la situation a été maîtrisée.</a:t>
            </a:r>
          </a:p>
          <a:p>
            <a:r>
              <a:rPr lang="en-US" altLang="en-US" sz="2400" dirty="0"/>
              <a:t>Normalement, le Panama est le point de contrôle, avec des millions de mouches stériles relâchées pour contrôler les mouvements vers le nord</a:t>
            </a:r>
          </a:p>
        </p:txBody>
      </p:sp>
      <p:sp>
        <p:nvSpPr>
          <p:cNvPr id="4" name="Slide Number Placeholder 3"/>
          <p:cNvSpPr>
            <a:spLocks noGrp="1"/>
          </p:cNvSpPr>
          <p:nvPr>
            <p:ph type="sldNum" sz="quarter" idx="14"/>
          </p:nvPr>
        </p:nvSpPr>
        <p:spPr>
          <a:xfrm>
            <a:off x="10401300" y="5813425"/>
            <a:ext cx="1447800" cy="365125"/>
          </a:xfrm>
        </p:spPr>
        <p:txBody>
          <a:bodyPr/>
          <a:lstStyle/>
          <a:p>
            <a:pPr>
              <a:defRPr/>
            </a:pPr>
            <a:r>
              <a:rPr lang="en-CA" dirty="0">
                <a:hlinkClick r:id="rId3"/>
              </a:rPr>
              <a:t>k7576-1 : USDA ARS</a:t>
            </a:r>
            <a:endParaRPr lang="en-US" dirty="0"/>
          </a:p>
        </p:txBody>
      </p:sp>
      <p:sp>
        <p:nvSpPr>
          <p:cNvPr id="33797"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379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1271588"/>
            <a:ext cx="6911975" cy="4906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1138" y="6178550"/>
            <a:ext cx="6096000" cy="646331"/>
          </a:xfrm>
          <a:prstGeom prst="rect">
            <a:avLst/>
          </a:prstGeom>
        </p:spPr>
        <p:txBody>
          <a:bodyPr>
            <a:spAutoFit/>
          </a:bodyPr>
          <a:lstStyle/>
          <a:p>
            <a:r>
              <a:rPr lang="en-US" dirty="0">
                <a:hlinkClick r:id="rId5"/>
              </a:rPr>
              <a:t>Histoire et situation actuelle du ver du Nouveau Monde dans les Amériques | AIEA</a:t>
            </a:r>
            <a:endParaRPr lang="en-CA" dirty="0"/>
          </a:p>
        </p:txBody>
      </p:sp>
    </p:spTree>
    <p:extLst>
      <p:ext uri="{BB962C8B-B14F-4D97-AF65-F5344CB8AC3E}">
        <p14:creationId xmlns:p14="http://schemas.microsoft.com/office/powerpoint/2010/main" val="309225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38" y="144463"/>
            <a:ext cx="11479212" cy="1325562"/>
          </a:xfrm>
        </p:spPr>
        <p:txBody>
          <a:bodyPr/>
          <a:lstStyle/>
          <a:p>
            <a:pPr>
              <a:defRPr/>
            </a:pPr>
            <a:r>
              <a:rPr lang="en-US" sz="3200" dirty="0"/>
              <a:t>Mouvement vers le nord en Amérique centrale</a:t>
            </a:r>
            <a:endParaRPr lang="en-CA" sz="3200" dirty="0"/>
          </a:p>
        </p:txBody>
      </p:sp>
      <p:sp>
        <p:nvSpPr>
          <p:cNvPr id="34819" name="Text Placeholder 2"/>
          <p:cNvSpPr>
            <a:spLocks noGrp="1"/>
          </p:cNvSpPr>
          <p:nvPr>
            <p:ph type="body" sz="quarter" idx="13"/>
          </p:nvPr>
        </p:nvSpPr>
        <p:spPr>
          <a:xfrm>
            <a:off x="455613" y="1271588"/>
            <a:ext cx="7383462" cy="4551362"/>
          </a:xfrm>
        </p:spPr>
        <p:txBody>
          <a:bodyPr/>
          <a:lstStyle/>
          <a:p>
            <a:pPr>
              <a:defRPr/>
            </a:pPr>
            <a:r>
              <a:rPr lang="en-US" altLang="en-US" dirty="0">
                <a:solidFill>
                  <a:prstClr val="black"/>
                </a:solidFill>
                <a:hlinkClick r:id="rId3"/>
              </a:rPr>
              <a:t>Août 2023 </a:t>
            </a:r>
            <a:r>
              <a:rPr lang="en-US" altLang="en-US" dirty="0">
                <a:solidFill>
                  <a:prstClr val="black"/>
                </a:solidFill>
              </a:rPr>
              <a:t>Des cas sont apparus au Panama, les mouvements d'animaux ont été interrompus. Après ou en même temps que la libération de mouches stériles.</a:t>
            </a:r>
            <a:endParaRPr lang="en-US" altLang="en-US" u="sng" dirty="0">
              <a:hlinkClick r:id="" action="ppaction://noaction"/>
            </a:endParaRPr>
          </a:p>
          <a:p>
            <a:pPr>
              <a:defRPr/>
            </a:pPr>
            <a:r>
              <a:rPr lang="en-US" altLang="en-US" u="sng" dirty="0">
                <a:hlinkClick r:id="" action="ppaction://noaction"/>
              </a:rPr>
              <a:t>Le Costa Rica </a:t>
            </a:r>
            <a:r>
              <a:rPr lang="en-US" altLang="en-US" dirty="0"/>
              <a:t>(février 2024) a déclaré une urgence sanitaire en raison de la présence et de la propagation du ver du nouveau monde ; cas chez les bovins, les </a:t>
            </a:r>
            <a:r>
              <a:rPr lang="en-US" altLang="en-US" dirty="0">
                <a:solidFill>
                  <a:srgbClr val="FF0000"/>
                </a:solidFill>
              </a:rPr>
              <a:t>chevaux</a:t>
            </a:r>
            <a:r>
              <a:rPr lang="en-US" altLang="en-US" dirty="0"/>
              <a:t>, les porcs, les moutons, les chèvres et les chiens.</a:t>
            </a:r>
          </a:p>
          <a:p>
            <a:pPr>
              <a:defRPr/>
            </a:pPr>
            <a:r>
              <a:rPr lang="en-US" altLang="en-US" dirty="0"/>
              <a:t>Mars 2024 </a:t>
            </a:r>
            <a:r>
              <a:rPr lang="en-US" altLang="en-US" dirty="0">
                <a:hlinkClick r:id="rId4"/>
              </a:rPr>
              <a:t>Premier cas humain </a:t>
            </a:r>
            <a:endParaRPr lang="en-US" altLang="en-US" dirty="0"/>
          </a:p>
          <a:p>
            <a:pPr>
              <a:defRPr/>
            </a:pPr>
            <a:r>
              <a:rPr lang="en-US" altLang="en-US" dirty="0">
                <a:hlinkClick r:id="rId5"/>
              </a:rPr>
              <a:t>Panama </a:t>
            </a:r>
            <a:r>
              <a:rPr lang="en-US" altLang="en-US" dirty="0"/>
              <a:t>&gt;4 700 cas chez les bovins (12 avril)</a:t>
            </a:r>
          </a:p>
        </p:txBody>
      </p:sp>
      <p:sp>
        <p:nvSpPr>
          <p:cNvPr id="4" name="Slide Number Placeholder 3"/>
          <p:cNvSpPr>
            <a:spLocks noGrp="1"/>
          </p:cNvSpPr>
          <p:nvPr>
            <p:ph type="sldNum" sz="quarter" idx="14"/>
          </p:nvPr>
        </p:nvSpPr>
        <p:spPr>
          <a:xfrm>
            <a:off x="10401300" y="5813425"/>
            <a:ext cx="1447800" cy="365125"/>
          </a:xfrm>
        </p:spPr>
        <p:txBody>
          <a:bodyPr/>
          <a:lstStyle/>
          <a:p>
            <a:pPr>
              <a:defRPr/>
            </a:pPr>
            <a:r>
              <a:rPr lang="en-CA" dirty="0">
                <a:hlinkClick r:id="rId6"/>
              </a:rPr>
              <a:t>k7576-1 : USDA ARS</a:t>
            </a:r>
            <a:endParaRPr lang="en-US" dirty="0"/>
          </a:p>
        </p:txBody>
      </p:sp>
      <p:sp>
        <p:nvSpPr>
          <p:cNvPr id="35845"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7"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39075" y="1847850"/>
            <a:ext cx="4230688" cy="434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48900" y="1277938"/>
            <a:ext cx="1820863" cy="1857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037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41325"/>
            <a:ext cx="4486275" cy="839788"/>
          </a:xfrm>
        </p:spPr>
        <p:txBody>
          <a:bodyPr/>
          <a:lstStyle/>
          <a:p>
            <a:pPr>
              <a:defRPr/>
            </a:pPr>
            <a:r>
              <a:rPr lang="en-CA" dirty="0"/>
              <a:t>Nicaragua</a:t>
            </a:r>
          </a:p>
        </p:txBody>
      </p:sp>
      <p:sp>
        <p:nvSpPr>
          <p:cNvPr id="37891" name="Text Placeholder 2"/>
          <p:cNvSpPr>
            <a:spLocks noGrp="1"/>
          </p:cNvSpPr>
          <p:nvPr>
            <p:ph type="body" sz="quarter" idx="13"/>
          </p:nvPr>
        </p:nvSpPr>
        <p:spPr>
          <a:xfrm>
            <a:off x="838200" y="1617663"/>
            <a:ext cx="4868863" cy="4014787"/>
          </a:xfrm>
        </p:spPr>
        <p:txBody>
          <a:bodyPr/>
          <a:lstStyle/>
          <a:p>
            <a:r>
              <a:rPr lang="en-US" altLang="en-US" dirty="0">
                <a:hlinkClick r:id="rId3"/>
              </a:rPr>
              <a:t>Nicaragua (avril 2024</a:t>
            </a:r>
            <a:r>
              <a:rPr lang="en-US" altLang="en-US" dirty="0"/>
              <a:t>) - émission d'une alerte sanitaire en raison de la </a:t>
            </a:r>
            <a:r>
              <a:rPr lang="en-US" altLang="en-US" dirty="0" err="1"/>
              <a:t>présence</a:t>
            </a:r>
            <a:r>
              <a:rPr lang="en-US" altLang="en-US" dirty="0"/>
              <a:t> du “Screwworm” dans le bétail. </a:t>
            </a:r>
          </a:p>
          <a:p>
            <a:r>
              <a:rPr lang="en-US" altLang="en-US" dirty="0"/>
              <a:t>Retard dans l'établissement des rapports</a:t>
            </a:r>
          </a:p>
          <a:p>
            <a:r>
              <a:rPr lang="en-US" altLang="en-US" dirty="0"/>
              <a:t>Cas chez les porcs, les chiens, les </a:t>
            </a:r>
            <a:r>
              <a:rPr lang="en-US" altLang="en-US" b="1" dirty="0">
                <a:solidFill>
                  <a:srgbClr val="FF0000"/>
                </a:solidFill>
              </a:rPr>
              <a:t>chevaux</a:t>
            </a:r>
            <a:r>
              <a:rPr lang="en-US" altLang="en-US" dirty="0"/>
              <a:t>, les bovins</a:t>
            </a:r>
          </a:p>
        </p:txBody>
      </p:sp>
      <p:sp>
        <p:nvSpPr>
          <p:cNvPr id="4" name="Slide Number Placeholder 3"/>
          <p:cNvSpPr>
            <a:spLocks noGrp="1"/>
          </p:cNvSpPr>
          <p:nvPr>
            <p:ph type="sldNum" sz="quarter" idx="14"/>
          </p:nvPr>
        </p:nvSpPr>
        <p:spPr/>
        <p:txBody>
          <a:bodyPr/>
          <a:lstStyle/>
          <a:p>
            <a:pPr>
              <a:defRPr/>
            </a:pPr>
            <a:fld id="{38903EE0-3256-4988-9FC5-ED66A8852738}" type="slidenum">
              <a:rPr lang="en-US" smtClean="0"/>
              <a:t>9</a:t>
            </a:fld>
            <a:endParaRPr lang="en-US"/>
          </a:p>
        </p:txBody>
      </p:sp>
      <p:sp>
        <p:nvSpPr>
          <p:cNvPr id="37893" name="Text Placeholder 2"/>
          <p:cNvSpPr txBox="1">
            <a:spLocks/>
          </p:cNvSpPr>
          <p:nvPr/>
        </p:nvSpPr>
        <p:spPr bwMode="auto">
          <a:xfrm>
            <a:off x="6176963" y="1617663"/>
            <a:ext cx="4867275"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altLang="en-US"/>
              <a:t>Les conditions environnementales nécessaires à leur survie font qu'il est improbable qu'ils puissent s'établir ici</a:t>
            </a:r>
          </a:p>
          <a:p>
            <a:r>
              <a:rPr lang="en-US" altLang="en-US"/>
              <a:t>Susceptible de geler ou de se rapprocher du gel</a:t>
            </a:r>
          </a:p>
          <a:p>
            <a:r>
              <a:rPr lang="en-US" altLang="en-US"/>
              <a:t>Besoin de 25-30C et d'une humidité relative de 30-70%.</a:t>
            </a:r>
          </a:p>
          <a:p>
            <a:r>
              <a:rPr lang="en-US" altLang="en-US" sz="2000">
                <a:hlinkClick r:id="rId4"/>
              </a:rPr>
              <a:t>https://www.cfsph.iastate.edu/Factsheets/pdfs/screwworm_myiasis.pdf </a:t>
            </a:r>
          </a:p>
          <a:p>
            <a:endParaRPr lang="en-CA" altLang="en-US"/>
          </a:p>
        </p:txBody>
      </p:sp>
      <p:sp>
        <p:nvSpPr>
          <p:cNvPr id="37894" name="Title 1"/>
          <p:cNvSpPr txBox="1">
            <a:spLocks/>
          </p:cNvSpPr>
          <p:nvPr/>
        </p:nvSpPr>
        <p:spPr bwMode="auto">
          <a:xfrm>
            <a:off x="6280150" y="441325"/>
            <a:ext cx="448627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CA" altLang="en-US" sz="4400" b="1" dirty="0"/>
              <a:t>Le Canada ?</a:t>
            </a:r>
          </a:p>
        </p:txBody>
      </p:sp>
    </p:spTree>
    <p:extLst>
      <p:ext uri="{BB962C8B-B14F-4D97-AF65-F5344CB8AC3E}">
        <p14:creationId xmlns:p14="http://schemas.microsoft.com/office/powerpoint/2010/main" val="156880701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21652</TotalTime>
  <Words>1018</Words>
  <Application>Microsoft Office PowerPoint</Application>
  <PresentationFormat>Widescreen</PresentationFormat>
  <Paragraphs>99</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2_Office Theme</vt:lpstr>
      <vt:lpstr>Communauté pour les maladies émergentes et zoonotiques Identifier les risques émergents grâce à l'intelligence collective</vt:lpstr>
      <vt:lpstr>USDA APHIS | Stomatite vésiculeuse</vt:lpstr>
      <vt:lpstr>La métrite contagieuse équine en Floride</vt:lpstr>
      <vt:lpstr>Détections précoces du VNO</vt:lpstr>
      <vt:lpstr>Tendance des risques liés au virus du Nil occidental</vt:lpstr>
      <vt:lpstr>Maladie de Lyme</vt:lpstr>
      <vt:lpstr>Nouveau ver du monde “Screwworm” en Amérique centrale</vt:lpstr>
      <vt:lpstr>Mouvement vers le nord en Amérique centrale</vt:lpstr>
      <vt:lpstr>Nicaragua</vt:lpstr>
      <vt:lpstr>Identification des juments équines comme hôtes réservoirs d'espèces pathogènes de Leptospira - PubMed (nih.gov)</vt:lpstr>
      <vt:lpstr>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docId:9E348D32A17EBDED9D3177669EB708FE</cp:keywords>
  <cp:lastModifiedBy>Murray Gillies</cp:lastModifiedBy>
  <cp:revision>471</cp:revision>
  <dcterms:created xsi:type="dcterms:W3CDTF">2020-02-07T23:34:08Z</dcterms:created>
  <dcterms:modified xsi:type="dcterms:W3CDTF">2024-06-21T12:41:15Z</dcterms:modified>
</cp:coreProperties>
</file>