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91" r:id="rId3"/>
    <p:sldId id="295" r:id="rId4"/>
    <p:sldId id="297" r:id="rId5"/>
    <p:sldId id="304" r:id="rId6"/>
    <p:sldId id="299" r:id="rId7"/>
    <p:sldId id="305" r:id="rId8"/>
    <p:sldId id="300" r:id="rId9"/>
    <p:sldId id="293" r:id="rId10"/>
    <p:sldId id="272" r:id="rId11"/>
    <p:sldId id="294" r:id="rId1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53" autoAdjust="0"/>
    <p:restoredTop sz="60543" autoAdjust="0"/>
  </p:normalViewPr>
  <p:slideViewPr>
    <p:cSldViewPr snapToGrid="0">
      <p:cViewPr varScale="1">
        <p:scale>
          <a:sx n="45" d="100"/>
          <a:sy n="45" d="100"/>
        </p:scale>
        <p:origin x="1088" y="3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279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t>9/19/2024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Modifier les styles du texte maître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opeg.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c.cdc.gov/eid/article/30/9/24-0530_article"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cidrap.umn.edu/lyme-disease/medicare-data-estimate-lyme-disease-rate-7-times-higher-surveillance-shows" TargetMode="External"/><Relationship Id="rId4" Type="http://schemas.openxmlformats.org/officeDocument/2006/relationships/hyperlink" Target="https://wwwnc.cdc.gov/eid/article/30/9/24-0454_articl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hehorse.com/1129353/2-nevada-horses-test-positive-for-wnv/"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kxan.com/news/texas/3-out-of-9-human-cases-of-west-nile-virus-in-texas-have-more-severe-form-of-the-disease/" TargetMode="External"/></Relationships>
</file>

<file path=ppt/notesSlides/_rels/notesSlide5.xml.rels><?xml version="1.0" encoding="UTF-8" standalone="yes"?>
<Relationships xmlns="http://schemas.openxmlformats.org/package/2006/relationships"><Relationship Id="rId13" Type="http://schemas.openxmlformats.org/officeDocument/2006/relationships/hyperlink" Target="https://thehorse.com/1130638/idaho-filly-positive-for-wnv/" TargetMode="External"/><Relationship Id="rId18" Type="http://schemas.openxmlformats.org/officeDocument/2006/relationships/hyperlink" Target="https://thehorse.com/1129571/wnv-confirmed-in-kentucky-pony-2/" TargetMode="External"/><Relationship Id="rId26" Type="http://schemas.openxmlformats.org/officeDocument/2006/relationships/hyperlink" Target="https://thehorse.com/1130454/missouri-horse-positive-for-wnv-2/" TargetMode="External"/><Relationship Id="rId39" Type="http://schemas.openxmlformats.org/officeDocument/2006/relationships/hyperlink" Target="https://thehorse.com/1130452/unvaccinated-wisconsin-mare-tests-positive-for-wnv/" TargetMode="External"/><Relationship Id="rId21" Type="http://schemas.openxmlformats.org/officeDocument/2006/relationships/hyperlink" Target="https://thehorse.com/1130608/unvaccinated-kentucky-horse-positive-for-wnv/" TargetMode="External"/><Relationship Id="rId34" Type="http://schemas.openxmlformats.org/officeDocument/2006/relationships/hyperlink" Target="https://thehorse.com/1130711/wnv-case-confirmed-in-pennsylvania-horse/" TargetMode="External"/><Relationship Id="rId42" Type="http://schemas.openxmlformats.org/officeDocument/2006/relationships/hyperlink" Target="https://www.wilx.com/2024/07/30/michigans-first-human-case-west-nile-virus-detected-livingston-county/" TargetMode="External"/><Relationship Id="rId7" Type="http://schemas.openxmlformats.org/officeDocument/2006/relationships/hyperlink" Target="https://thehorse.com/1130316/unvaccinated-colorado-horse-euthanized-due-to-wnv/" TargetMode="External"/><Relationship Id="rId2" Type="http://schemas.openxmlformats.org/officeDocument/2006/relationships/slide" Target="../slides/slide5.xml"/><Relationship Id="rId16" Type="http://schemas.openxmlformats.org/officeDocument/2006/relationships/hyperlink" Target="https://thehorse.com/1130540/4-indiana-horses-test-positive-for-wnv/" TargetMode="External"/><Relationship Id="rId20" Type="http://schemas.openxmlformats.org/officeDocument/2006/relationships/hyperlink" Target="https://thehorse.com/1130367/kentucky-gelding-tests-positive-for-wnv/" TargetMode="External"/><Relationship Id="rId29" Type="http://schemas.openxmlformats.org/officeDocument/2006/relationships/hyperlink" Target="https://thehorse.com/1130722/unvaccinated-new-york-gelding-contracts-wnv/" TargetMode="External"/><Relationship Id="rId41" Type="http://schemas.openxmlformats.org/officeDocument/2006/relationships/hyperlink" Target="https://www.wjla.com/news/local/west-nile-virus-confirmed-person-tests-positive-mosquito-bites-maryland-department-health-fever-headache-body-aches-prevention-vaccines-cdc-baltimore-case" TargetMode="External"/><Relationship Id="rId1" Type="http://schemas.openxmlformats.org/officeDocument/2006/relationships/notesMaster" Target="../notesMasters/notesMaster1.xml"/><Relationship Id="rId6" Type="http://schemas.openxmlformats.org/officeDocument/2006/relationships/hyperlink" Target="https://thehorse.com/1130238/3-utah-horses-positive-for-wnv/" TargetMode="External"/><Relationship Id="rId11" Type="http://schemas.openxmlformats.org/officeDocument/2006/relationships/hyperlink" Target="https://thehorse.com/1130400/florida-mare-euthanized-after-contracting-wnv/" TargetMode="External"/><Relationship Id="rId24" Type="http://schemas.openxmlformats.org/officeDocument/2006/relationships/hyperlink" Target="https://thehorse.com/1130661/michigan-gelding-tests-positive-for-wnv/" TargetMode="External"/><Relationship Id="rId32" Type="http://schemas.openxmlformats.org/officeDocument/2006/relationships/hyperlink" Target="https://thehorse.com/1130416/oregon-horse-positive-for-wnv/" TargetMode="External"/><Relationship Id="rId37" Type="http://schemas.openxmlformats.org/officeDocument/2006/relationships/hyperlink" Target="https://thehorse.com/1130728/utah-horse-tests-positive-for-wnv/" TargetMode="External"/><Relationship Id="rId40" Type="http://schemas.openxmlformats.org/officeDocument/2006/relationships/hyperlink" Target="https://thehorse.com/1130701/unvaccinated-wisconsin-yearling-positive-for-wnv/" TargetMode="External"/><Relationship Id="rId5" Type="http://schemas.openxmlformats.org/officeDocument/2006/relationships/hyperlink" Target="https://thehorse.com/1130544/california-gelding-positive-for-wnv/" TargetMode="External"/><Relationship Id="rId15" Type="http://schemas.openxmlformats.org/officeDocument/2006/relationships/hyperlink" Target="https://thehorse.com/1130343/wnv-positive-horse-euthanized-in-indiana/" TargetMode="External"/><Relationship Id="rId23" Type="http://schemas.openxmlformats.org/officeDocument/2006/relationships/hyperlink" Target="https://thehorse.com/1130272/michigan-colt-tests-positive-for-wnv/" TargetMode="External"/><Relationship Id="rId28" Type="http://schemas.openxmlformats.org/officeDocument/2006/relationships/hyperlink" Target="https://thehorse.com/1130668/new-york-horse-positive-for-wnv-4/" TargetMode="External"/><Relationship Id="rId36" Type="http://schemas.openxmlformats.org/officeDocument/2006/relationships/hyperlink" Target="https://thehorse.com/1130690/texas-filly-positive-for-wnv/" TargetMode="External"/><Relationship Id="rId10" Type="http://schemas.openxmlformats.org/officeDocument/2006/relationships/hyperlink" Target="https://thehorse.com/1130696/2-delaware-horses-positive-for-wnv/" TargetMode="External"/><Relationship Id="rId19" Type="http://schemas.openxmlformats.org/officeDocument/2006/relationships/hyperlink" Target="https://thehorse.com/1129855/kentucky-mare-tests-positive-for-wnv/" TargetMode="External"/><Relationship Id="rId31" Type="http://schemas.openxmlformats.org/officeDocument/2006/relationships/hyperlink" Target="https://thehorse.com/1130456/oklahoma-filly-positive-for-wnv-2/" TargetMode="External"/><Relationship Id="rId44" Type="http://schemas.openxmlformats.org/officeDocument/2006/relationships/hyperlink" Target="https://ksltv.com/675272/first-human-case-of-west-nile-virus-confirmed-in-utah-county/" TargetMode="External"/><Relationship Id="rId4" Type="http://schemas.openxmlformats.org/officeDocument/2006/relationships/hyperlink" Target="https://thehorse.com/1129592/california-thoroughbred-positive-for-wnv/" TargetMode="External"/><Relationship Id="rId9" Type="http://schemas.openxmlformats.org/officeDocument/2006/relationships/hyperlink" Target="https://thehorse.com/1130692/colorado-gelding-positive-for-wnv/" TargetMode="External"/><Relationship Id="rId14" Type="http://schemas.openxmlformats.org/officeDocument/2006/relationships/hyperlink" Target="https://thehorse.com/1130406/2-indiana-horses-positive-for-wnv/" TargetMode="External"/><Relationship Id="rId22" Type="http://schemas.openxmlformats.org/officeDocument/2006/relationships/hyperlink" Target="https://www.michigan.gov/mdard/about/media/pressreleases/2024/08/16/mdard-confirms-first-case-of-west-nile-virus-for-2024-in-an-eaton-county-horse" TargetMode="External"/><Relationship Id="rId27" Type="http://schemas.openxmlformats.org/officeDocument/2006/relationships/hyperlink" Target="https://thehorse.com/1129953/new-york-gelding-tests-positive-for-wnv/" TargetMode="External"/><Relationship Id="rId30" Type="http://schemas.openxmlformats.org/officeDocument/2006/relationships/hyperlink" Target="https://thehorse.com/1129945/oklahoma-horse-positive-for-wnv-7/" TargetMode="External"/><Relationship Id="rId35" Type="http://schemas.openxmlformats.org/officeDocument/2006/relationships/hyperlink" Target="https://thehorse.com/1130707/pennsylvania-horse-positive-for-wnv/" TargetMode="External"/><Relationship Id="rId43" Type="http://schemas.openxmlformats.org/officeDocument/2006/relationships/hyperlink" Target="https://wtmj.com/news/2024/08/05/first-case-of-west-nile-virus-found-in-wisconsin/" TargetMode="External"/><Relationship Id="rId8" Type="http://schemas.openxmlformats.org/officeDocument/2006/relationships/hyperlink" Target="https://thehorse.com/1130396/2-colorado-horses-test-positive-for-wnv/" TargetMode="External"/><Relationship Id="rId3" Type="http://schemas.openxmlformats.org/officeDocument/2006/relationships/hyperlink" Target="https://thehorse.com/1130160/vaccinated-california-horse-tests-positive-for-wnv/" TargetMode="External"/><Relationship Id="rId12" Type="http://schemas.openxmlformats.org/officeDocument/2006/relationships/hyperlink" Target="https://thehorse.com/1130610/georgia-horse-positive-for-wnv-2/" TargetMode="External"/><Relationship Id="rId17" Type="http://schemas.openxmlformats.org/officeDocument/2006/relationships/hyperlink" Target="https://thehorse.com/1130746/2-indiana-horses-test-positive-for-wnv/" TargetMode="External"/><Relationship Id="rId25" Type="http://schemas.openxmlformats.org/officeDocument/2006/relationships/hyperlink" Target="https://thehorse.com/1129914/north-dakota-horse-positive-for-wnv-2/" TargetMode="External"/><Relationship Id="rId33" Type="http://schemas.openxmlformats.org/officeDocument/2006/relationships/hyperlink" Target="https://thehorse.com/1130580/12-pennsylvania-horses-test-positive-for-wnv/" TargetMode="External"/><Relationship Id="rId38" Type="http://schemas.openxmlformats.org/officeDocument/2006/relationships/hyperlink" Target="https://thehorse.com/1130345/unvaccinated-wisconsin-horse-positive-for-wnv/"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t>1</a:t>
            </a:fld>
            <a:endParaRPr lang="en-US" altLang="en-US">
              <a:solidFill>
                <a:srgbClr val="000000"/>
              </a:solidFill>
            </a:endParaRPr>
          </a:p>
        </p:txBody>
      </p:sp>
    </p:spTree>
    <p:extLst>
      <p:ext uri="{BB962C8B-B14F-4D97-AF65-F5344CB8AC3E}">
        <p14:creationId xmlns:p14="http://schemas.microsoft.com/office/powerpoint/2010/main" val="2588223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B0908F8F-29FC-8560-F296-C6BB5E80AE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058E9944-9083-53B1-6FB8-3C62E056BF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t>Depuis le précédent rapport du CAHSS sur les équidés, on observe une augmentation continue des cas positifs de tordeuse du Nouveau Monde signalés au Costa Rica, au Nicaragua et au Panama.</a:t>
            </a:r>
          </a:p>
          <a:p>
            <a:endParaRPr lang="en-CA" altLang="en-US" dirty="0"/>
          </a:p>
          <a:p>
            <a:r>
              <a:rPr lang="en-CA" altLang="en-US" dirty="0"/>
              <a:t>Comme indiqué dans les mises à jour précédentes, le Costa Rica a déclaré une urgence sanitaire en février 2024 et a signalé ses premiers cas humains en mars 2024. Le Nicaragua a déclaré une alerte sanitaire pour le ver de la vis en avril 2024.</a:t>
            </a:r>
          </a:p>
          <a:p>
            <a:endParaRPr lang="en-CA" altLang="en-US" dirty="0"/>
          </a:p>
          <a:p>
            <a:r>
              <a:rPr lang="en-US" altLang="en-US" sz="2400" dirty="0"/>
              <a:t>Au 31 août 2024, selon la </a:t>
            </a:r>
            <a:r>
              <a:rPr lang="en-US" altLang="en-US" sz="2400" dirty="0">
                <a:hlinkClick r:id="rId3"/>
              </a:rPr>
              <a:t>COPEG </a:t>
            </a:r>
            <a:r>
              <a:rPr lang="en-US" altLang="en-US" sz="2400" dirty="0"/>
              <a:t>: </a:t>
            </a:r>
          </a:p>
          <a:p>
            <a:pPr lvl="1"/>
            <a:r>
              <a:rPr lang="en-US" altLang="en-US" dirty="0"/>
              <a:t>Panama - 15 785 cas</a:t>
            </a:r>
          </a:p>
          <a:p>
            <a:pPr lvl="1"/>
            <a:r>
              <a:rPr lang="en-US" altLang="en-US" dirty="0"/>
              <a:t>Costa Rica - 5 926 cas </a:t>
            </a:r>
          </a:p>
          <a:p>
            <a:pPr lvl="1"/>
            <a:r>
              <a:rPr lang="en-US" altLang="en-US" dirty="0"/>
              <a:t>Nicaragua - 2 291 cas</a:t>
            </a:r>
            <a:endParaRPr lang="en-CA" altLang="en-US" dirty="0"/>
          </a:p>
          <a:p>
            <a:pPr marL="171450" indent="-171450">
              <a:buFont typeface="Arial" panose="020B0604020202020204" pitchFamily="34" charset="0"/>
              <a:buChar char="•"/>
            </a:pPr>
            <a:r>
              <a:rPr lang="en-CA" altLang="en-US" dirty="0"/>
              <a:t>Noter les cas de </a:t>
            </a:r>
            <a:r>
              <a:rPr lang="en-CA" altLang="en-US" dirty="0" err="1"/>
              <a:t>Copeg </a:t>
            </a:r>
            <a:r>
              <a:rPr lang="en-CA" altLang="en-US" dirty="0"/>
              <a:t>- on ne sait pas si cela inclut les cas humains en plus des cas animaux. </a:t>
            </a:r>
          </a:p>
          <a:p>
            <a:pPr marL="0" indent="0">
              <a:buFont typeface="Arial" panose="020B0604020202020204" pitchFamily="34" charset="0"/>
              <a:buNone/>
            </a:pPr>
            <a:endParaRPr lang="en-CA" altLang="en-US" dirty="0"/>
          </a:p>
          <a:p>
            <a:r>
              <a:rPr lang="en-CA" altLang="en-US" dirty="0" err="1"/>
              <a:t>En ce qui concerne les </a:t>
            </a:r>
            <a:r>
              <a:rPr lang="en-CA" altLang="en-US" dirty="0"/>
              <a:t>cas humains :</a:t>
            </a:r>
          </a:p>
          <a:p>
            <a:r>
              <a:rPr lang="en-CA" altLang="en-US" dirty="0"/>
              <a:t>Le Panama avait déjà signalé 21 cas humains, le Costa Rica 3 cas humains et le Nicaragua aucun cas humain n'avait été signalé lors de notre dernier appel.</a:t>
            </a:r>
          </a:p>
          <a:p>
            <a:endParaRPr lang="en-CA" altLang="en-US" dirty="0"/>
          </a:p>
          <a:p>
            <a:r>
              <a:rPr lang="en-CA" altLang="en-US" dirty="0"/>
              <a:t>En date du 29 juillet 2024, le Costa Rica a signalé 22 cas humains et le Panama 49 cas humains (</a:t>
            </a:r>
            <a:r>
              <a:rPr lang="en-CA" dirty="0"/>
              <a:t>âge compris entre 1 an et 95 ans). Le Nicaragua n'a pas encore signalé de cas humains.</a:t>
            </a:r>
          </a:p>
          <a:p>
            <a:endParaRPr lang="en-CA" altLang="en-US" dirty="0"/>
          </a:p>
          <a:p>
            <a:r>
              <a:rPr lang="en-CA" altLang="en-US" dirty="0"/>
              <a:t>L'augmentation des cas au Costa Rica peut être due à une </a:t>
            </a:r>
            <a:r>
              <a:rPr lang="en-CA" dirty="0"/>
              <a:t>souche de mouche plus agressive, qui se déplace plus rapidement et préfère s'accoupler avec les mouches des champs (par opposition aux mouches stériles), ce qui a réduit l'efficacité du programme de contrôle des mouches stériles. L'augmentation des précipitations, qui favorise l'activité parasitaire, a également été mentionnée. </a:t>
            </a:r>
          </a:p>
          <a:p>
            <a:endParaRPr lang="en-CA" altLang="en-US" dirty="0"/>
          </a:p>
          <a:p>
            <a:r>
              <a:rPr lang="en-CA" altLang="en-US" dirty="0"/>
              <a:t>On craint également que les animaux sauvages (cerfs, sangliers, coyotes...) soient également infectés dans ces pays, mais en raison de leurs habitats, il est difficile de déterminer le nombre exact d'animaux touchés.</a:t>
            </a:r>
          </a:p>
        </p:txBody>
      </p:sp>
      <p:sp>
        <p:nvSpPr>
          <p:cNvPr id="4" name="Slide Number Placeholder 3">
            <a:extLst>
              <a:ext uri="{FF2B5EF4-FFF2-40B4-BE49-F238E27FC236}">
                <a16:creationId xmlns:a16="http://schemas.microsoft.com/office/drawing/2014/main" id="{F3515A62-B479-45FE-670E-ACEBF7FF18A4}"/>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DC24BA1-6EE3-470E-9119-7F7BBCDD5920}" type="slidenum">
              <a:rPr lang="en-US" altLang="en-US"/>
              <a:t>10</a:t>
            </a:fld>
            <a:endParaRPr lang="en-US" altLang="en-US"/>
          </a:p>
        </p:txBody>
      </p:sp>
    </p:spTree>
    <p:extLst>
      <p:ext uri="{BB962C8B-B14F-4D97-AF65-F5344CB8AC3E}">
        <p14:creationId xmlns:p14="http://schemas.microsoft.com/office/powerpoint/2010/main" val="3601472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b="0" i="0" dirty="0">
                <a:solidFill>
                  <a:srgbClr val="222222"/>
                </a:solidFill>
                <a:effectLst/>
                <a:latin typeface="Open Sans" panose="020B0606030504020204" pitchFamily="34" charset="0"/>
              </a:rPr>
              <a:t>Épidémiologie moléculaire du </a:t>
            </a:r>
            <a:r>
              <a:rPr lang="en-CA" b="1" i="0" dirty="0">
                <a:solidFill>
                  <a:srgbClr val="222222"/>
                </a:solidFill>
                <a:effectLst/>
                <a:latin typeface="Open Sans" panose="020B0606030504020204" pitchFamily="34" charset="0"/>
              </a:rPr>
              <a:t>virus de l'encéphalite équine occidentale</a:t>
            </a:r>
            <a:r>
              <a:rPr lang="en-CA" b="0" i="0" dirty="0">
                <a:solidFill>
                  <a:srgbClr val="222222"/>
                </a:solidFill>
                <a:effectLst/>
                <a:latin typeface="Open Sans" panose="020B0606030504020204" pitchFamily="34" charset="0"/>
              </a:rPr>
              <a:t>, Amérique du Sud, 2023-2024</a:t>
            </a:r>
          </a:p>
          <a:p>
            <a:pPr marL="171450" indent="-171450">
              <a:buFont typeface="Arial" panose="020B0604020202020204" pitchFamily="34" charset="0"/>
              <a:buChar char="•"/>
            </a:pPr>
            <a:r>
              <a:rPr lang="en-CA" b="0" i="0" dirty="0">
                <a:solidFill>
                  <a:srgbClr val="000000"/>
                </a:solidFill>
                <a:effectLst/>
                <a:latin typeface="Open Sans" panose="020B0606030504020204" pitchFamily="34" charset="0"/>
              </a:rPr>
              <a:t>Le WEEV est un virus transmis par les moustiques qui est réapparu en décembre 2023 en Argentine et en Uruguay, provoquant une épidémie de grande ampleur. </a:t>
            </a:r>
          </a:p>
          <a:p>
            <a:pPr marL="171450" indent="-171450">
              <a:buFont typeface="Arial" panose="020B0604020202020204" pitchFamily="34" charset="0"/>
              <a:buChar char="•"/>
            </a:pPr>
            <a:r>
              <a:rPr lang="en-CA" b="0" i="0" dirty="0">
                <a:solidFill>
                  <a:srgbClr val="000000"/>
                </a:solidFill>
                <a:effectLst/>
                <a:latin typeface="Open Sans" panose="020B0606030504020204" pitchFamily="34" charset="0"/>
              </a:rPr>
              <a:t>Les auteurs ont étudié le foyer à l'aide d'analyses épidémiologiques, entomologiques et génomiques, en se concentrant sur la circulation du WEEV près de la frontière entre l'Argentine et l'Uruguay </a:t>
            </a:r>
          </a:p>
          <a:p>
            <a:pPr marL="171450" indent="-171450">
              <a:buFont typeface="Arial" panose="020B0604020202020204" pitchFamily="34" charset="0"/>
              <a:buChar char="•"/>
            </a:pPr>
            <a:r>
              <a:rPr lang="en-CA" b="0" i="0" dirty="0">
                <a:solidFill>
                  <a:srgbClr val="000000"/>
                </a:solidFill>
                <a:effectLst/>
                <a:latin typeface="Open Sans" panose="020B0606030504020204" pitchFamily="34" charset="0"/>
              </a:rPr>
              <a:t>Entre novembre 2023 et avril 2024, l'épidémie en Argentine et en Uruguay a entraîné 217 cas humains, dont 12 mortels, et 2 548 cas équins. Les auteurs ont déterminé les cas sur la base de critères épidémiologiques cliniques et de laboratoire. </a:t>
            </a:r>
          </a:p>
          <a:p>
            <a:pPr marL="171450" indent="-171450">
              <a:buFont typeface="Arial" panose="020B0604020202020204" pitchFamily="34" charset="0"/>
              <a:buChar char="•"/>
            </a:pPr>
            <a:r>
              <a:rPr lang="en-CA" b="0" i="0" dirty="0">
                <a:solidFill>
                  <a:srgbClr val="000000"/>
                </a:solidFill>
                <a:effectLst/>
                <a:latin typeface="Open Sans" panose="020B0606030504020204" pitchFamily="34" charset="0"/>
              </a:rPr>
              <a:t>Ils ont caractérisé trois cas équins mortels causés par une nouvelle lignée de WEEV identifiée grâce à une analyse presque complète de la séquence codante, qu'ils proposent comme étant la lignée C. </a:t>
            </a:r>
            <a:endParaRPr lang="en-CA" dirty="0"/>
          </a:p>
          <a:p>
            <a:r>
              <a:rPr lang="en-CA" sz="1200" dirty="0">
                <a:solidFill>
                  <a:srgbClr val="222222"/>
                </a:solidFill>
                <a:hlinkClick r:id="rId3"/>
              </a:rPr>
              <a:t>https://wwwnc.cdc.gov/eid/article/30/9/24-0530_article </a:t>
            </a:r>
            <a:endParaRPr lang="en-CA" dirty="0"/>
          </a:p>
          <a:p>
            <a:endParaRPr lang="en-CA"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CA" b="0" i="0" dirty="0">
                <a:solidFill>
                  <a:srgbClr val="222222"/>
                </a:solidFill>
                <a:effectLst/>
                <a:latin typeface="Open Sans" panose="020B0606030504020204" pitchFamily="34" charset="0"/>
              </a:rPr>
              <a:t>Épidémiologie des diagnostics de maladie de</a:t>
            </a:r>
            <a:r>
              <a:rPr lang="en-CA" b="1" i="0" dirty="0">
                <a:solidFill>
                  <a:srgbClr val="222222"/>
                </a:solidFill>
                <a:effectLst/>
                <a:latin typeface="Open Sans" panose="020B0606030504020204" pitchFamily="34" charset="0"/>
              </a:rPr>
              <a:t> Lyme </a:t>
            </a:r>
            <a:r>
              <a:rPr lang="en-CA" b="0" i="0" dirty="0">
                <a:solidFill>
                  <a:srgbClr val="222222"/>
                </a:solidFill>
                <a:effectLst/>
                <a:latin typeface="Open Sans" panose="020B0606030504020204" pitchFamily="34" charset="0"/>
              </a:rPr>
              <a:t>chez les personnes âgées, États-Unis, 2016-2019</a:t>
            </a:r>
          </a:p>
          <a:p>
            <a:pPr marL="0" indent="0">
              <a:buFont typeface="Arial" panose="020B0604020202020204" pitchFamily="34" charset="0"/>
              <a:buNone/>
            </a:pPr>
            <a:r>
              <a:rPr lang="en-CA" b="0" i="0" dirty="0">
                <a:solidFill>
                  <a:srgbClr val="1C3640"/>
                </a:solidFill>
                <a:effectLst/>
                <a:latin typeface="Open Sans" panose="020B0606030504020204" pitchFamily="34" charset="0"/>
              </a:rPr>
              <a:t>- Au total, 88 485 assurés Medicare ont été diagnostiqués comme souffrant de LD entre 2016 et 2019, avec une incidence moyenne de 123,5 cas pour 100 000 personnes-années, soit 7,4 fois plus que les 34 183 cas relevés par la surveillance au cours de la même période (taux moyen, 16,6 cas/100 000 personnes)</a:t>
            </a:r>
            <a:r>
              <a:rPr lang="en-CA" b="0" i="0" dirty="0">
                <a:solidFill>
                  <a:srgbClr val="767676"/>
                </a:solidFill>
                <a:effectLst/>
                <a:latin typeface="Segoe UI" panose="020B0502040204020203" pitchFamily="34" charset="0"/>
              </a:rPr>
              <a:t>.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CA" sz="1200" b="0" i="0" dirty="0">
                <a:solidFill>
                  <a:srgbClr val="000000"/>
                </a:solidFill>
                <a:effectLst/>
              </a:rPr>
              <a:t>- La plupart des diagnostics ont été posés par des résidents d'États à forte incidence, en été, et par des hommes. L'incidence des diagnostics était considérablement plus élevée que celle rapportée par la surveillance de la santé publique.</a:t>
            </a:r>
            <a:endParaRPr lang="en-US" sz="1200"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CA" sz="1200" dirty="0">
                <a:effectLst/>
                <a:latin typeface="Calibri" panose="020F0502020204030204" pitchFamily="34" charset="0"/>
                <a:ea typeface="Calibri" panose="020F0502020204030204" pitchFamily="34" charset="0"/>
                <a:cs typeface="Times New Roman" panose="02020603050405020304" pitchFamily="18" charset="0"/>
                <a:hlinkClick r:id="rId4"/>
              </a:rPr>
              <a:t>(https://wwwnc.cdc.gov/eid/article/30/9/24-0454_article </a:t>
            </a: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r>
              <a:rPr lang="en-CA" b="0" i="0" dirty="0">
                <a:solidFill>
                  <a:srgbClr val="222222"/>
                </a:solidFill>
                <a:effectLst/>
                <a:hlinkClick r:id="rId5"/>
              </a:rPr>
              <a:t>https://www.cidrap.umn.edu/lyme-disease/medicare-data-estimate-lyme-disease-rate-7-times-higher-surveillance-shows </a:t>
            </a:r>
            <a:r>
              <a:rPr lang="en-CA" b="0" i="0" dirty="0">
                <a:solidFill>
                  <a:srgbClr val="767676"/>
                </a:solidFill>
                <a:effectLst/>
                <a:latin typeface="Segoe UI" panose="020B0502040204020203" pitchFamily="34" charset="0"/>
              </a:rPr>
              <a:t>)</a:t>
            </a:r>
            <a:endParaRPr lang="en-CA" b="0" dirty="0">
              <a:latin typeface="+mn-lt"/>
            </a:endParaRPr>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11</a:t>
            </a:fld>
            <a:endParaRPr lang="en-US"/>
          </a:p>
        </p:txBody>
      </p:sp>
    </p:spTree>
    <p:extLst>
      <p:ext uri="{BB962C8B-B14F-4D97-AF65-F5344CB8AC3E}">
        <p14:creationId xmlns:p14="http://schemas.microsoft.com/office/powerpoint/2010/main" val="1341307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Lors de la précédente présentation du CAHSS en juin, 3 animaux (2 étalons et 1 jument) ont été confirmés positifs pour la CEM dans le centre de la Floride.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La CEM est détectée sporadiquement aux États-Unis, la dernière fois qu'elle a été détectée remonte à 2013.</a:t>
            </a:r>
          </a:p>
          <a:p>
            <a:endParaRPr lang="en-CA" dirty="0"/>
          </a:p>
          <a:p>
            <a:r>
              <a:rPr lang="en-CA" dirty="0"/>
              <a:t>Le nombre de cas a augmenté au cours des derniers mois. Au 28 août 2024, </a:t>
            </a:r>
            <a:r>
              <a:rPr lang="en-CA" b="0" i="0" dirty="0">
                <a:solidFill>
                  <a:srgbClr val="1B1B1B"/>
                </a:solidFill>
                <a:effectLst/>
                <a:latin typeface="Public Sans Web"/>
              </a:rPr>
              <a:t>un total de 39 cas ont été confirmés positifs pour </a:t>
            </a:r>
            <a:r>
              <a:rPr lang="en-CA" b="0" i="1" dirty="0" err="1">
                <a:solidFill>
                  <a:srgbClr val="1B1B1B"/>
                </a:solidFill>
                <a:effectLst/>
                <a:latin typeface="Public Sans Web"/>
              </a:rPr>
              <a:t>Taylorella equigenitalis </a:t>
            </a:r>
            <a:r>
              <a:rPr lang="en-CA" b="0" i="0" dirty="0">
                <a:solidFill>
                  <a:srgbClr val="1B1B1B"/>
                </a:solidFill>
                <a:effectLst/>
                <a:latin typeface="Public Sans Web"/>
              </a:rPr>
              <a:t>sur un seul site dans le comté d'Orange, en Floride :</a:t>
            </a:r>
          </a:p>
          <a:p>
            <a:pPr marL="171450" indent="-171450">
              <a:buFontTx/>
              <a:buChar char="-"/>
            </a:pPr>
            <a:r>
              <a:rPr lang="en-CA" b="0" i="0" dirty="0">
                <a:solidFill>
                  <a:srgbClr val="1B1B1B"/>
                </a:solidFill>
                <a:effectLst/>
                <a:latin typeface="Public Sans Web"/>
              </a:rPr>
              <a:t>15 poneys domestiques (2 étalons, 1 jument et 12 hongres)</a:t>
            </a:r>
          </a:p>
          <a:p>
            <a:pPr marL="171450" indent="-171450">
              <a:buFontTx/>
              <a:buChar char="-"/>
            </a:pPr>
            <a:r>
              <a:rPr lang="en-CA" b="0" i="0" dirty="0">
                <a:solidFill>
                  <a:srgbClr val="1B1B1B"/>
                </a:solidFill>
                <a:effectLst/>
                <a:latin typeface="Public Sans Web"/>
              </a:rPr>
              <a:t>12 chevaux d'équitation de différentes races (tous hongres), et </a:t>
            </a:r>
          </a:p>
          <a:p>
            <a:pPr marL="171450" indent="-171450">
              <a:buFontTx/>
              <a:buChar char="-"/>
            </a:pPr>
            <a:r>
              <a:rPr lang="en-CA" b="0" i="0" dirty="0">
                <a:solidFill>
                  <a:srgbClr val="1B1B1B"/>
                </a:solidFill>
                <a:effectLst/>
                <a:latin typeface="Public Sans Web"/>
              </a:rPr>
              <a:t>12 chevaux de trait (tous hongres)</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2</a:t>
            </a:fld>
            <a:endParaRPr lang="en-US"/>
          </a:p>
        </p:txBody>
      </p:sp>
    </p:spTree>
    <p:extLst>
      <p:ext uri="{BB962C8B-B14F-4D97-AF65-F5344CB8AC3E}">
        <p14:creationId xmlns:p14="http://schemas.microsoft.com/office/powerpoint/2010/main" val="566016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Après les premières détections signalées en avril et en mai, les détections de VNO ont augmenté au cours des mois d'été au Canada et aux États-Unis.</a:t>
            </a:r>
          </a:p>
          <a:p>
            <a:endParaRPr lang="en-US" sz="1200" b="0" i="0" u="none" strike="noStrike" kern="1200" baseline="0" dirty="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Le graphique des tendances des risques de cette diapositive montre que le pic semble avoir été atteint à la mi-août, ce qui est beaucoup plus élevé que les années précédentes, mais le pic de cette année se produit à peu près à la même période que les années précédentes (mi-août).</a:t>
            </a:r>
            <a:endParaRPr lang="en-US" sz="1200" b="0" i="0" u="none" strike="noStrike" kern="1200" baseline="0" dirty="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3</a:t>
            </a:fld>
            <a:endParaRPr lang="en-US"/>
          </a:p>
        </p:txBody>
      </p:sp>
    </p:spTree>
    <p:extLst>
      <p:ext uri="{BB962C8B-B14F-4D97-AF65-F5344CB8AC3E}">
        <p14:creationId xmlns:p14="http://schemas.microsoft.com/office/powerpoint/2010/main" val="3327486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Quelques signaux observés en juin et juillet au Canada et aux États-Unis :</a:t>
            </a:r>
          </a:p>
          <a:p>
            <a:r>
              <a:rPr lang="en-US" sz="1200" b="0" i="0" u="none" strike="noStrike" kern="1200" baseline="0" dirty="0">
                <a:solidFill>
                  <a:schemeClr val="tx1"/>
                </a:solidFill>
                <a:latin typeface="+mn-lt"/>
                <a:ea typeface="+mn-ea"/>
                <a:cs typeface="+mn-cs"/>
              </a:rPr>
              <a:t>Pour le Canada :</a:t>
            </a:r>
          </a:p>
          <a:p>
            <a:pPr marL="171450" indent="-171450">
              <a:buFontTx/>
              <a:buChar char="-"/>
            </a:pPr>
            <a:r>
              <a:rPr lang="en-US" sz="1200" b="0" i="0" u="none" strike="noStrike" kern="1200" baseline="0" dirty="0">
                <a:solidFill>
                  <a:schemeClr val="tx1"/>
                </a:solidFill>
                <a:latin typeface="+mn-lt"/>
                <a:ea typeface="+mn-ea"/>
                <a:cs typeface="+mn-cs"/>
              </a:rPr>
              <a:t>Le VNO a été détecté chez deux corbeaux, comme l'a signalé l'</a:t>
            </a:r>
            <a:r>
              <a:rPr lang="en-CA" b="0" i="0" dirty="0">
                <a:solidFill>
                  <a:srgbClr val="131313"/>
                </a:solidFill>
                <a:effectLst/>
                <a:latin typeface="Radio Canada"/>
              </a:rPr>
              <a:t>unité sanitaire du district de North Bay-Parry Sound.</a:t>
            </a:r>
          </a:p>
          <a:p>
            <a:pPr marL="0" indent="0">
              <a:buFontTx/>
              <a:buNone/>
            </a:pPr>
            <a:r>
              <a:rPr lang="en-US" sz="1200" b="0" i="0" u="none" strike="noStrike" kern="1200" baseline="0" dirty="0">
                <a:solidFill>
                  <a:schemeClr val="tx1"/>
                </a:solidFill>
                <a:latin typeface="+mn-lt"/>
                <a:ea typeface="+mn-ea"/>
                <a:cs typeface="+mn-cs"/>
              </a:rPr>
              <a:t>- Premier cas humain en 2024 à Ottawa </a:t>
            </a:r>
          </a:p>
          <a:p>
            <a:pPr marL="171450" indent="-171450">
              <a:buFontTx/>
              <a:buChar char="-"/>
            </a:pPr>
            <a:r>
              <a:rPr lang="en-US" sz="1200" b="0" i="0" u="none" strike="noStrike" kern="1200" baseline="0" dirty="0">
                <a:solidFill>
                  <a:schemeClr val="tx1"/>
                </a:solidFill>
                <a:latin typeface="+mn-lt"/>
                <a:ea typeface="+mn-ea"/>
                <a:cs typeface="+mn-cs"/>
              </a:rPr>
              <a:t>Un cheval confirmé positif au Québec</a:t>
            </a:r>
          </a:p>
          <a:p>
            <a:pPr marL="171450" indent="-171450">
              <a:buFontTx/>
              <a:buChar char="-"/>
            </a:pPr>
            <a:endParaRPr lang="en-US" sz="1200" b="0" i="0" u="none" strike="noStrike" kern="1200" baseline="0" dirty="0">
              <a:solidFill>
                <a:schemeClr val="tx1"/>
              </a:solidFill>
              <a:latin typeface="+mn-lt"/>
              <a:ea typeface="+mn-ea"/>
              <a:cs typeface="+mn-cs"/>
            </a:endParaRPr>
          </a:p>
          <a:p>
            <a:pPr marL="171450" indent="-171450">
              <a:buFontTx/>
              <a:buChar char="-"/>
            </a:pPr>
            <a:endParaRPr lang="en-US" sz="1200" b="0" i="0" u="none" strike="noStrike" kern="1200" baseline="0" dirty="0">
              <a:solidFill>
                <a:schemeClr val="tx1"/>
              </a:solidFill>
              <a:latin typeface="+mn-lt"/>
              <a:ea typeface="+mn-ea"/>
              <a:cs typeface="+mn-cs"/>
            </a:endParaRPr>
          </a:p>
          <a:p>
            <a:pPr marL="0" indent="0">
              <a:buFontTx/>
              <a:buNone/>
            </a:pPr>
            <a:r>
              <a:rPr lang="en-CA" b="0" i="0" u="none" dirty="0">
                <a:solidFill>
                  <a:srgbClr val="000000"/>
                </a:solidFill>
                <a:effectLst/>
                <a:latin typeface="Montserrat" panose="00000500000000000000" pitchFamily="2" charset="0"/>
              </a:rPr>
              <a:t>Aux États-Unis (il n'est pas nécessaire d'entrer dans les détails) - Les États-Unis ont signalé la découverte du VNO dans des mares de moustiques, des cas équins dans le Nevada, l'Oklahoma et la Californie, ainsi que quelques cas humains.</a:t>
            </a:r>
          </a:p>
          <a:p>
            <a:pPr marL="0" indent="0">
              <a:buFontTx/>
              <a:buNone/>
            </a:pPr>
            <a:endParaRPr lang="en-CA" b="1" i="1" u="none" dirty="0">
              <a:solidFill>
                <a:srgbClr val="000000"/>
              </a:solidFill>
              <a:effectLst/>
              <a:latin typeface="Montserrat" panose="00000500000000000000" pitchFamily="2" charset="0"/>
            </a:endParaRPr>
          </a:p>
          <a:p>
            <a:pPr marL="0" indent="0">
              <a:buFontTx/>
              <a:buNone/>
            </a:pPr>
            <a:r>
              <a:rPr lang="en-CA" b="1" i="1" u="none" dirty="0">
                <a:solidFill>
                  <a:srgbClr val="000000"/>
                </a:solidFill>
                <a:effectLst/>
                <a:latin typeface="Montserrat" panose="00000500000000000000" pitchFamily="2" charset="0"/>
              </a:rPr>
              <a:t>..............................................................................................................................................</a:t>
            </a:r>
          </a:p>
          <a:p>
            <a:pPr marL="0" indent="0">
              <a:buFontTx/>
              <a:buNone/>
            </a:pPr>
            <a:endParaRPr lang="en-CA" b="1" i="1" u="none" dirty="0">
              <a:solidFill>
                <a:srgbClr val="000000"/>
              </a:solidFill>
              <a:effectLst/>
              <a:latin typeface="Montserrat" panose="00000500000000000000" pitchFamily="2" charset="0"/>
            </a:endParaRPr>
          </a:p>
          <a:p>
            <a:r>
              <a:rPr lang="en-CA" b="1" i="0" dirty="0">
                <a:solidFill>
                  <a:srgbClr val="000000"/>
                </a:solidFill>
                <a:effectLst/>
                <a:latin typeface="Montserrat" panose="00000500000000000000" pitchFamily="2" charset="0"/>
              </a:rPr>
              <a:t>Cas des chevaux :</a:t>
            </a:r>
          </a:p>
          <a:p>
            <a:r>
              <a:rPr lang="en-CA" b="0" i="0" dirty="0">
                <a:solidFill>
                  <a:srgbClr val="000000"/>
                </a:solidFill>
                <a:effectLst/>
                <a:latin typeface="Montserrat" panose="00000500000000000000" pitchFamily="2" charset="0"/>
              </a:rPr>
              <a:t>- Deux chevaux du Nevada, situés dans les comtés de Clark et de Nye, ont récemment été testés positifs au VNO.</a:t>
            </a:r>
            <a:endParaRPr lang="en-CA" dirty="0">
              <a:hlinkClick r:id="rId3"/>
            </a:endParaRPr>
          </a:p>
          <a:p>
            <a:r>
              <a:rPr lang="en-CA" b="0" i="0" dirty="0">
                <a:solidFill>
                  <a:srgbClr val="000000"/>
                </a:solidFill>
                <a:effectLst/>
                <a:latin typeface="Montserrat" panose="00000500000000000000" pitchFamily="2" charset="0"/>
              </a:rPr>
              <a:t>- Un hongre Quarter Horse de 16 ans du comté de Yuba, en Californie, a été testé positif au VNO.</a:t>
            </a:r>
            <a:endParaRPr lang="en-CA" b="0" dirty="0"/>
          </a:p>
          <a:p>
            <a:r>
              <a:rPr lang="en-CA" b="0" dirty="0"/>
              <a:t>- Un </a:t>
            </a:r>
            <a:r>
              <a:rPr lang="en-CA" b="0" i="0" dirty="0">
                <a:solidFill>
                  <a:srgbClr val="000000"/>
                </a:solidFill>
                <a:effectLst/>
                <a:latin typeface="Montserrat" panose="00000500000000000000" pitchFamily="2" charset="0"/>
              </a:rPr>
              <a:t>étalon croisé andalou de 6 ans du comté de Placer, en Californie, a été testé positif au VNO.</a:t>
            </a:r>
            <a:endParaRPr lang="en-CA" b="1" dirty="0"/>
          </a:p>
          <a:p>
            <a:endParaRPr lang="en-CA" sz="1200" dirty="0">
              <a:hlinkClick r:id="rId4"/>
            </a:endParaRPr>
          </a:p>
          <a:p>
            <a:r>
              <a:rPr lang="en-CA" b="1" i="0" dirty="0">
                <a:solidFill>
                  <a:srgbClr val="000000"/>
                </a:solidFill>
                <a:effectLst/>
                <a:latin typeface="Source Sans Pro" panose="020B0503030403020204" pitchFamily="34" charset="0"/>
              </a:rPr>
              <a:t>Cas chez l'homme :</a:t>
            </a:r>
          </a:p>
          <a:p>
            <a:pPr marL="171450" indent="-171450">
              <a:buFontTx/>
              <a:buChar char="-"/>
            </a:pPr>
            <a:r>
              <a:rPr lang="en-CA" b="0" i="0" dirty="0">
                <a:solidFill>
                  <a:srgbClr val="000000"/>
                </a:solidFill>
                <a:effectLst/>
                <a:latin typeface="Source Sans Pro" panose="020B0503030403020204" pitchFamily="34" charset="0"/>
              </a:rPr>
              <a:t>Trois des neuf cas humains de VNO signalés au Texas présentaient la forme la plus grave de la maladie, également connue sous le nom de maladie neuro-invasive du Nil occidental.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CA" b="0" i="0" dirty="0">
                <a:solidFill>
                  <a:srgbClr val="2A2A2A"/>
                </a:solidFill>
                <a:effectLst/>
                <a:latin typeface="var(--font,var(--font-1))"/>
              </a:rPr>
              <a:t>- Premier cas humain de VNO en 2024 dans le comté de Cook (Illinois)</a:t>
            </a:r>
            <a:endParaRPr lang="en-CA" sz="1200" b="0" dirty="0"/>
          </a:p>
          <a:p>
            <a:r>
              <a:rPr lang="en-CA" b="0" i="0" dirty="0">
                <a:solidFill>
                  <a:srgbClr val="333333"/>
                </a:solidFill>
                <a:effectLst/>
                <a:latin typeface="Source Sans Pro" panose="020F0502020204030204" pitchFamily="34" charset="0"/>
              </a:rPr>
              <a:t>- L'Office of Public Health (OPH) du Louisiana Department of Health (LDH) a confirmé quatre cas humains de la maladie neuro-invasive du Nil occidental dans la communauté de Winnsboro, dans le nord-est de la Louisiane.</a:t>
            </a:r>
            <a:endParaRPr lang="en-CA" b="1" dirty="0"/>
          </a:p>
          <a:p>
            <a:endParaRPr lang="en-CA" b="1" dirty="0"/>
          </a:p>
          <a:p>
            <a:r>
              <a:rPr lang="en-CA" b="1" dirty="0"/>
              <a:t>Moustiques testés positifs :</a:t>
            </a:r>
          </a:p>
          <a:p>
            <a:r>
              <a:rPr lang="en-CA" b="0" i="0" dirty="0">
                <a:solidFill>
                  <a:srgbClr val="2C2C2C"/>
                </a:solidFill>
                <a:effectLst/>
                <a:latin typeface="__graphik_db3093"/>
              </a:rPr>
              <a:t>- Les zones testées positives pour le VNO dans le New Jersey comprennent Upper Township, Cape May City, l'arrondissement de Woodbine et Lower Township.</a:t>
            </a:r>
            <a:endParaRPr lang="en-CA" b="0" dirty="0"/>
          </a:p>
          <a:p>
            <a:r>
              <a:rPr lang="en-CA" sz="1200" b="0" dirty="0"/>
              <a:t>- Des moustiques ont été testés positifs au virus du Nil occidental dans six quartiers de Pittsburgh : Brighton Heights, California-Kirkbride, Elliott, </a:t>
            </a:r>
            <a:r>
              <a:rPr lang="en-CA" sz="1200" b="0" dirty="0" err="1"/>
              <a:t>Sheraden</a:t>
            </a:r>
            <a:r>
              <a:rPr lang="en-CA" sz="1200" b="0" dirty="0"/>
              <a:t>, </a:t>
            </a:r>
            <a:r>
              <a:rPr lang="en-CA" sz="1200" b="0" dirty="0" err="1"/>
              <a:t>Esplen </a:t>
            </a:r>
            <a:r>
              <a:rPr lang="en-CA" sz="1200" b="0" dirty="0"/>
              <a:t>et Marshall-Shadeland.</a:t>
            </a:r>
          </a:p>
          <a:p>
            <a:pPr marL="0" indent="0">
              <a:buFontTx/>
              <a:buNone/>
            </a:pPr>
            <a:endParaRPr lang="en-CA" b="1" i="0" u="sng" dirty="0">
              <a:solidFill>
                <a:srgbClr val="000000"/>
              </a:solidFill>
              <a:effectLst/>
              <a:latin typeface="Montserrat" panose="00000500000000000000" pitchFamily="2" charset="0"/>
            </a:endParaRPr>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4</a:t>
            </a:fld>
            <a:endParaRPr lang="en-US"/>
          </a:p>
        </p:txBody>
      </p:sp>
    </p:spTree>
    <p:extLst>
      <p:ext uri="{BB962C8B-B14F-4D97-AF65-F5344CB8AC3E}">
        <p14:creationId xmlns:p14="http://schemas.microsoft.com/office/powerpoint/2010/main" val="1590005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Le mois d'août a été marqué par un pic dans les signaux du VNO au Canada et aux États-Unis.</a:t>
            </a:r>
          </a:p>
          <a:p>
            <a:endParaRPr lang="en-US" sz="1200" b="1" i="0" u="sng"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Au Canada</a:t>
            </a:r>
            <a:endParaRPr lang="en-US" sz="1200" b="0" i="1" u="none" strike="noStrike" kern="1200" baseline="0" dirty="0">
              <a:solidFill>
                <a:schemeClr val="tx1"/>
              </a:solidFill>
              <a:latin typeface="+mn-lt"/>
              <a:ea typeface="+mn-ea"/>
              <a:cs typeface="+mn-cs"/>
            </a:endParaRPr>
          </a:p>
          <a:p>
            <a:pPr algn="l"/>
            <a:r>
              <a:rPr lang="en-CA" b="0" i="0" dirty="0">
                <a:solidFill>
                  <a:srgbClr val="4A4A4A"/>
                </a:solidFill>
                <a:effectLst/>
                <a:latin typeface="OpenSans"/>
              </a:rPr>
              <a:t>Les cas positifs signalés en Ontario sont les suivants</a:t>
            </a:r>
          </a:p>
          <a:p>
            <a:pPr marL="171450" indent="-171450">
              <a:buFontTx/>
              <a:buChar char="-"/>
            </a:pPr>
            <a:r>
              <a:rPr lang="en-CA" b="0" i="0" dirty="0">
                <a:solidFill>
                  <a:srgbClr val="000000"/>
                </a:solidFill>
                <a:effectLst/>
                <a:latin typeface="Montserrat" panose="00000500000000000000" pitchFamily="2" charset="0"/>
              </a:rPr>
              <a:t>Une jument Standardbred de 11 ans non vaccinée dans le comté de Norfolk</a:t>
            </a:r>
          </a:p>
          <a:p>
            <a:pPr marL="171450" indent="-171450">
              <a:buFontTx/>
              <a:buChar char="-"/>
            </a:pPr>
            <a:r>
              <a:rPr lang="en-CA" b="0" i="0" dirty="0">
                <a:solidFill>
                  <a:srgbClr val="222222"/>
                </a:solidFill>
                <a:effectLst/>
                <a:latin typeface="Raleway" pitchFamily="2" charset="0"/>
              </a:rPr>
              <a:t>Un étalon appaloosa de 7 ans non vacciné dans le comté de Simcoe</a:t>
            </a:r>
          </a:p>
          <a:p>
            <a:pPr marL="171450" indent="-171450">
              <a:buFontTx/>
              <a:buChar char="-"/>
            </a:pPr>
            <a:r>
              <a:rPr lang="en-CA" b="0" i="0" dirty="0">
                <a:solidFill>
                  <a:srgbClr val="222222"/>
                </a:solidFill>
                <a:effectLst/>
                <a:latin typeface="Raleway" pitchFamily="2" charset="0"/>
              </a:rPr>
              <a:t>Un hongre non vacciné, âgé de 5 ans, dans les comtés américains de Prescott et Russell.</a:t>
            </a:r>
            <a:endParaRPr lang="en-CA" b="0" i="0" dirty="0">
              <a:solidFill>
                <a:srgbClr val="000000"/>
              </a:solidFill>
              <a:effectLst/>
              <a:latin typeface="Montserrat" panose="00000500000000000000" pitchFamily="2" charset="0"/>
            </a:endParaRPr>
          </a:p>
          <a:p>
            <a:pPr algn="l"/>
            <a:r>
              <a:rPr lang="en-CA" b="0" i="0" dirty="0">
                <a:solidFill>
                  <a:srgbClr val="4A4A4A"/>
                </a:solidFill>
                <a:effectLst/>
                <a:latin typeface="OpenSans"/>
              </a:rPr>
              <a:t>Le Québec a signalé un cas positif de VNO :</a:t>
            </a:r>
          </a:p>
          <a:p>
            <a:pPr marL="171450" indent="-171450">
              <a:buFontTx/>
              <a:buChar char="-"/>
            </a:pPr>
            <a:r>
              <a:rPr lang="en-CA" b="0" i="0" dirty="0">
                <a:solidFill>
                  <a:srgbClr val="000000"/>
                </a:solidFill>
                <a:effectLst/>
                <a:latin typeface="Montserrat" panose="00000500000000000000" pitchFamily="2" charset="0"/>
              </a:rPr>
              <a:t>Au </a:t>
            </a:r>
            <a:r>
              <a:rPr lang="en-CA" b="0" i="0" dirty="0" err="1">
                <a:solidFill>
                  <a:srgbClr val="000000"/>
                </a:solidFill>
                <a:effectLst/>
                <a:latin typeface="Montserrat" panose="00000500000000000000" pitchFamily="2" charset="0"/>
              </a:rPr>
              <a:t>Témiscamingue</a:t>
            </a:r>
            <a:endParaRPr lang="en-CA" b="1" i="0" dirty="0">
              <a:solidFill>
                <a:srgbClr val="4A4A4A"/>
              </a:solidFill>
              <a:effectLst/>
              <a:latin typeface="OpenSans"/>
            </a:endParaRPr>
          </a:p>
          <a:p>
            <a:pPr algn="l"/>
            <a:endParaRPr lang="en-CA" b="1" i="0" dirty="0">
              <a:solidFill>
                <a:srgbClr val="4A4A4A"/>
              </a:solidFill>
              <a:effectLst/>
              <a:latin typeface="OpenSans"/>
            </a:endParaRPr>
          </a:p>
          <a:p>
            <a:pPr algn="l"/>
            <a:r>
              <a:rPr lang="en-CA" b="1" i="0" dirty="0">
                <a:solidFill>
                  <a:srgbClr val="4A4A4A"/>
                </a:solidFill>
                <a:effectLst/>
                <a:latin typeface="OpenSans"/>
              </a:rPr>
              <a:t>Semaine de surveillance 35 de Santé publique Ontario (25-31 août 2024)</a:t>
            </a:r>
          </a:p>
          <a:p>
            <a:pPr algn="l"/>
            <a:r>
              <a:rPr lang="en-CA" b="1" i="0" dirty="0">
                <a:solidFill>
                  <a:srgbClr val="4A4A4A"/>
                </a:solidFill>
                <a:effectLst/>
                <a:latin typeface="OpenSans"/>
              </a:rPr>
              <a:t>Tendances générales en Ontario</a:t>
            </a:r>
          </a:p>
          <a:p>
            <a:pPr algn="l"/>
            <a:r>
              <a:rPr lang="en-CA" b="0" i="0" dirty="0">
                <a:solidFill>
                  <a:srgbClr val="4A4A4A"/>
                </a:solidFill>
                <a:effectLst/>
                <a:latin typeface="OpenSans"/>
              </a:rPr>
              <a:t>Depuis la semaine 35, 12 cas humains de VNO ont été recensés. Note : les cas liés à des voyages et signalés avant la saison des moustiques sont exclus.</a:t>
            </a:r>
            <a:endParaRPr lang="en-CA" b="0" i="1" dirty="0">
              <a:solidFill>
                <a:srgbClr val="555555"/>
              </a:solidFill>
              <a:effectLst/>
              <a:latin typeface="Georgia" panose="02040502050405020303" pitchFamily="18" charset="0"/>
            </a:endParaRPr>
          </a:p>
          <a:p>
            <a:pPr algn="l"/>
            <a:r>
              <a:rPr lang="en-CA" b="0" i="0" dirty="0">
                <a:solidFill>
                  <a:srgbClr val="4A4A4A"/>
                </a:solidFill>
                <a:effectLst/>
                <a:latin typeface="OpenSans"/>
              </a:rPr>
              <a:t>Depuis la semaine 35, il y a eu 196 gîtes larvaires positifs pour le VNO et un gîte larvaire positif pour l'EEEV (OTT).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Également en Ontario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1200" b="0" i="0" u="none" strike="noStrike" kern="1200" baseline="0" dirty="0">
                <a:solidFill>
                  <a:schemeClr val="tx1"/>
                </a:solidFill>
                <a:latin typeface="+mn-lt"/>
                <a:ea typeface="+mn-ea"/>
                <a:cs typeface="+mn-cs"/>
              </a:rPr>
              <a:t>Premiers cas de VNO chez l'homme à </a:t>
            </a:r>
            <a:r>
              <a:rPr lang="en-CA" b="0" i="0" dirty="0">
                <a:solidFill>
                  <a:srgbClr val="555555"/>
                </a:solidFill>
                <a:effectLst/>
                <a:latin typeface="Georgia" panose="02040502050405020303" pitchFamily="18" charset="0"/>
              </a:rPr>
              <a:t>Windsor-Essex, dans </a:t>
            </a:r>
            <a:r>
              <a:rPr lang="en-CA" b="0" i="0" dirty="0">
                <a:solidFill>
                  <a:srgbClr val="191919"/>
                </a:solidFill>
                <a:effectLst/>
                <a:latin typeface="Roboto Condensed" panose="02000000000000000000" pitchFamily="2" charset="0"/>
              </a:rPr>
              <a:t>la région de London et </a:t>
            </a:r>
            <a:r>
              <a:rPr lang="en-US" sz="1200" b="0" i="0" u="none" strike="noStrike" kern="1200" baseline="0" dirty="0">
                <a:solidFill>
                  <a:schemeClr val="tx1"/>
                </a:solidFill>
                <a:effectLst/>
                <a:latin typeface="+mn-lt"/>
                <a:ea typeface="+mn-ea"/>
                <a:cs typeface="+mn-cs"/>
              </a:rPr>
              <a:t>à </a:t>
            </a:r>
            <a:r>
              <a:rPr lang="en-US" sz="1200" b="0" i="0" u="none" strike="noStrike" kern="1200" baseline="0" dirty="0">
                <a:solidFill>
                  <a:schemeClr val="tx1"/>
                </a:solidFill>
                <a:latin typeface="+mn-lt"/>
                <a:ea typeface="+mn-ea"/>
                <a:cs typeface="+mn-cs"/>
              </a:rPr>
              <a:t>Algoma (où un </a:t>
            </a:r>
            <a:r>
              <a:rPr lang="en-CA" b="0" i="0" dirty="0">
                <a:solidFill>
                  <a:srgbClr val="000000"/>
                </a:solidFill>
                <a:effectLst/>
                <a:latin typeface="Open Sans Bold"/>
              </a:rPr>
              <a:t>cas </a:t>
            </a:r>
            <a:r>
              <a:rPr lang="en-CA" b="0" i="0" dirty="0" err="1">
                <a:solidFill>
                  <a:srgbClr val="000000"/>
                </a:solidFill>
                <a:effectLst/>
                <a:latin typeface="Open Sans Bold"/>
              </a:rPr>
              <a:t>humain </a:t>
            </a:r>
            <a:r>
              <a:rPr lang="en-CA" b="0" i="0" dirty="0">
                <a:solidFill>
                  <a:srgbClr val="000000"/>
                </a:solidFill>
                <a:effectLst/>
                <a:latin typeface="Open Sans Bold"/>
              </a:rPr>
              <a:t>de VNO a été confirmé pour la première fois en six ans).</a:t>
            </a:r>
            <a:endParaRPr lang="en-US" sz="1200" b="0" i="0" u="none" strike="noStrike" kern="1200" baseline="0" dirty="0">
              <a:solidFill>
                <a:schemeClr val="tx1"/>
              </a:solidFill>
              <a:latin typeface="+mn-lt"/>
              <a:ea typeface="+mn-ea"/>
              <a:cs typeface="+mn-cs"/>
            </a:endParaRPr>
          </a:p>
          <a:p>
            <a:pPr marL="171450" indent="-171450">
              <a:buFontTx/>
              <a:buChar char="-"/>
            </a:pPr>
            <a:r>
              <a:rPr lang="en-US" sz="1200" b="0" i="0" u="none" strike="noStrike" kern="1200" baseline="0" dirty="0">
                <a:solidFill>
                  <a:schemeClr val="tx1"/>
                </a:solidFill>
                <a:latin typeface="+mn-lt"/>
                <a:ea typeface="+mn-ea"/>
                <a:cs typeface="+mn-cs"/>
              </a:rPr>
              <a:t>Les premiers cas de VNO ont été signalés chez des moustiques du </a:t>
            </a:r>
            <a:r>
              <a:rPr lang="en-CA" b="0" i="0" dirty="0">
                <a:solidFill>
                  <a:srgbClr val="555555"/>
                </a:solidFill>
                <a:effectLst/>
                <a:latin typeface="Georgia" panose="02040502050405020303" pitchFamily="18" charset="0"/>
              </a:rPr>
              <a:t>comté de Perth et de Chatham-Kent, </a:t>
            </a:r>
            <a:r>
              <a:rPr lang="en-US" sz="1200" b="0" i="0" u="none" strike="noStrike" kern="1200" baseline="0" dirty="0">
                <a:solidFill>
                  <a:schemeClr val="tx1"/>
                </a:solidFill>
                <a:latin typeface="+mn-lt"/>
                <a:ea typeface="+mn-ea"/>
                <a:cs typeface="+mn-cs"/>
              </a:rPr>
              <a:t>ainsi que chez une corneille de </a:t>
            </a:r>
            <a:r>
              <a:rPr lang="en-CA" b="0" i="0" dirty="0">
                <a:solidFill>
                  <a:srgbClr val="555555"/>
                </a:solidFill>
                <a:effectLst/>
                <a:latin typeface="Georgia" panose="02040502050405020303" pitchFamily="18" charset="0"/>
              </a:rPr>
              <a:t>Grey-Bruce, en Ontario.</a:t>
            </a:r>
            <a:endParaRPr lang="en-US" sz="1200" b="0" i="0" u="none" strike="noStrike" kern="1200" baseline="0" dirty="0">
              <a:solidFill>
                <a:schemeClr val="tx1"/>
              </a:solidFill>
              <a:latin typeface="+mn-lt"/>
              <a:ea typeface="+mn-ea"/>
              <a:cs typeface="+mn-cs"/>
            </a:endParaRPr>
          </a:p>
          <a:p>
            <a:pPr marL="171450" indent="-171450">
              <a:buFontTx/>
              <a:buChar char="-"/>
            </a:pPr>
            <a:r>
              <a:rPr lang="en-CA" b="0" i="0" dirty="0">
                <a:solidFill>
                  <a:srgbClr val="191919"/>
                </a:solidFill>
                <a:effectLst/>
                <a:latin typeface="Roboto Condensed" panose="020F0502020204030204" pitchFamily="2" charset="0"/>
              </a:rPr>
              <a:t>Un troisième cas confirmé de VNO a été signalé chez un oiseau (faucon) dans le district de Parry Sound (North Bay).</a:t>
            </a:r>
            <a:endParaRPr lang="en-CA" sz="1200" b="0" i="0" u="none" strike="noStrike" kern="1200" baseline="0" dirty="0">
              <a:solidFill>
                <a:schemeClr val="tx1"/>
              </a:solidFill>
              <a:latin typeface="+mn-lt"/>
              <a:ea typeface="+mn-ea"/>
              <a:cs typeface="+mn-cs"/>
            </a:endParaRPr>
          </a:p>
          <a:p>
            <a:pPr marL="171450" indent="-171450">
              <a:buFontTx/>
              <a:buChar char="-"/>
            </a:pPr>
            <a:endParaRPr lang="en-CA" b="0" i="0" dirty="0">
              <a:solidFill>
                <a:srgbClr val="000000"/>
              </a:solidFill>
              <a:effectLst/>
              <a:latin typeface="Montserrat" panose="00000500000000000000" pitchFamily="2" charset="0"/>
            </a:endParaRPr>
          </a:p>
          <a:p>
            <a:endParaRPr lang="en-US" sz="1200" b="0" i="0" u="none" strike="noStrike" kern="1200" baseline="0" dirty="0">
              <a:solidFill>
                <a:schemeClr val="tx1"/>
              </a:solidFill>
              <a:latin typeface="+mn-lt"/>
              <a:ea typeface="+mn-ea"/>
              <a:cs typeface="+mn-cs"/>
            </a:endParaRPr>
          </a:p>
          <a:p>
            <a:r>
              <a:rPr lang="en-CA" b="1" i="1" u="none" dirty="0"/>
              <a:t>Pour les États-Unis</a:t>
            </a:r>
            <a:endParaRPr lang="en-CA" b="0" i="1" u="none" dirty="0"/>
          </a:p>
          <a:p>
            <a:endParaRPr lang="en-CA" b="1" u="sng" dirty="0"/>
          </a:p>
          <a:p>
            <a:r>
              <a:rPr lang="en-CA" b="0" u="none" dirty="0"/>
              <a:t>Les États américains ayant signalé des cas de VNO chez les chevaux et les humains en août sont répertoriés.</a:t>
            </a:r>
          </a:p>
          <a:p>
            <a:endParaRPr lang="en-CA" b="0" u="none" dirty="0"/>
          </a:p>
          <a:p>
            <a:r>
              <a:rPr lang="en-CA" b="0" u="none" dirty="0"/>
              <a:t>............................................................................................................................................................................................................................................</a:t>
            </a:r>
          </a:p>
          <a:p>
            <a:endParaRPr lang="en-CA" b="1" u="sng" dirty="0"/>
          </a:p>
          <a:p>
            <a:r>
              <a:rPr lang="en-CA" b="1" u="none" dirty="0"/>
              <a:t>Cas dans les chevaux :</a:t>
            </a:r>
          </a:p>
          <a:p>
            <a:r>
              <a:rPr lang="en-CA" dirty="0">
                <a:hlinkClick r:id="rId3"/>
              </a:rPr>
              <a:t>Un cheval californien vacciné est testé positif au VNO - The Horse</a:t>
            </a:r>
            <a:endParaRPr lang="en-CA" dirty="0"/>
          </a:p>
          <a:p>
            <a:r>
              <a:rPr lang="en-CA" dirty="0">
                <a:hlinkClick r:id="rId4"/>
              </a:rPr>
              <a:t>Un pur-sang californien positif au VNO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5"/>
              </a:rPr>
              <a:t>Un hongre californien positif au VNO - The Horse</a:t>
            </a:r>
            <a:endParaRPr lang="en-CA" dirty="0"/>
          </a:p>
          <a:p>
            <a:endParaRPr lang="en-CA" dirty="0">
              <a:hlinkClick r:id="rId6"/>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7"/>
              </a:rPr>
              <a:t>Un cheval du Colorado non vacciné est euthanasié à cause du VNO - Le Cheval</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8"/>
              </a:rPr>
              <a:t>2 chevaux du Colorado testés positifs au VNO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Un hongre du Colorado positif au VNO - The Horse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hlinkClick r:id="rId6"/>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2 chevaux du Delaware positifs au VNO - The Horse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hlinkClick r:id="rId6"/>
            </a:endParaRPr>
          </a:p>
          <a:p>
            <a:r>
              <a:rPr lang="en-CA" dirty="0">
                <a:hlinkClick r:id="rId11"/>
              </a:rPr>
              <a:t>Une jument de Floride euthanasiée après avoir contracté le VNO - The Horse</a:t>
            </a:r>
            <a:endParaRPr lang="en-CA" dirty="0">
              <a:hlinkClick r:id="rId6"/>
            </a:endParaRPr>
          </a:p>
          <a:p>
            <a:endParaRPr lang="en-CA" dirty="0">
              <a:hlinkClick r:id="rId6"/>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12"/>
              </a:rPr>
              <a:t>Un cheval de Géorgie positif au VNO - The Horse</a:t>
            </a:r>
            <a:endParaRPr lang="en-CA" dirty="0"/>
          </a:p>
          <a:p>
            <a:endParaRPr lang="en-CA" dirty="0">
              <a:hlinkClick r:id="rId6"/>
            </a:endParaRPr>
          </a:p>
          <a:p>
            <a:r>
              <a:rPr lang="en-CA" dirty="0">
                <a:hlinkClick r:id="rId13"/>
              </a:rPr>
              <a:t>Une pouliche de l'Idaho positive au VNO - The Horse</a:t>
            </a:r>
            <a:endParaRPr lang="en-CA" dirty="0">
              <a:hlinkClick r:id="rId6"/>
            </a:endParaRPr>
          </a:p>
          <a:p>
            <a:endParaRPr lang="en-CA" dirty="0">
              <a:hlinkClick r:id="rId6"/>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14"/>
              </a:rPr>
              <a:t>2 chevaux de l'Indiana positifs au VNO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15"/>
              </a:rPr>
              <a:t>Un cheval infecté par le VNO est euthanasié dans l'Indiana - Le Cheval</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16"/>
              </a:rPr>
              <a:t>4 chevaux de l'Indiana testés positifs au VNO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7"/>
              </a:rPr>
              <a:t>2 chevaux de l'Indiana testés positifs au VNO - The Horse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hlinkClick r:id="rId6"/>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18"/>
              </a:rPr>
              <a:t>Confirmation du VNO chez un poney du Kentucky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19"/>
              </a:rPr>
              <a:t>Une jument du Kentucky testée positive au VNO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20"/>
              </a:rPr>
              <a:t>Un hongre du Kentucky testé positif au VNO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21"/>
              </a:rPr>
              <a:t>Un cheval non vacciné du Kentucky positif au VNO - The Horse</a:t>
            </a:r>
            <a:endParaRPr lang="en-CA" dirty="0"/>
          </a:p>
          <a:p>
            <a:endParaRPr lang="en-CA" dirty="0">
              <a:hlinkClick r:id="rId6"/>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22"/>
              </a:rPr>
              <a:t>MDARD - Le MDARD confirme le premier cas de virus du Nil occidental pour 2024 chez un cheval du comté d'Eaton (michigan.gov)</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23"/>
              </a:rPr>
              <a:t>Un poulain du Michigan testé positif au VNO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24"/>
              </a:rPr>
              <a:t>Un hongre du Michigan testé positif au VNO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hlinkClick r:id="rId25"/>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26"/>
              </a:rPr>
              <a:t>Un cheval du Missouri positif au VNO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hlinkClick r:id="rId25"/>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27"/>
              </a:rPr>
              <a:t>Un hongre new-yorkais testé positif au VNO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28"/>
              </a:rPr>
              <a:t>Un cheval new-yorkais positif au VNO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9"/>
              </a:rPr>
              <a:t>Un hongre new-yorkais non vacciné contracte le VNO - Le Cheval</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hlinkClick r:id="rId25"/>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25"/>
              </a:rPr>
              <a:t>Un cheval du Dakota du Nord positif au VNO - The Horse</a:t>
            </a:r>
            <a:endParaRPr lang="en-CA" dirty="0"/>
          </a:p>
          <a:p>
            <a:endParaRPr lang="en-CA" dirty="0">
              <a:hlinkClick r:id="rId6"/>
            </a:endParaRPr>
          </a:p>
          <a:p>
            <a:r>
              <a:rPr lang="en-CA" dirty="0">
                <a:hlinkClick r:id="rId30"/>
              </a:rPr>
              <a:t>Un cheval de l'Oklahoma positif au VNO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31"/>
              </a:rPr>
              <a:t>Une pouliche de l'Oklahoma positive au VNO - The Horse</a:t>
            </a:r>
            <a:endParaRPr lang="en-CA" dirty="0"/>
          </a:p>
          <a:p>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32"/>
              </a:rPr>
              <a:t>Un cheval de l'Oregon positif au VNO - The Horse</a:t>
            </a:r>
            <a:endParaRPr lang="en-CA" dirty="0"/>
          </a:p>
          <a:p>
            <a:endParaRPr lang="en-CA" dirty="0">
              <a:hlinkClick r:id="rId6"/>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33"/>
              </a:rPr>
              <a:t>12 chevaux de Pennsylvanie testés positifs au VNO - The Horse</a:t>
            </a:r>
            <a:endParaRPr lang="en-CA" dirty="0"/>
          </a:p>
          <a:p>
            <a:pPr>
              <a:lnSpc>
                <a:spcPct val="107000"/>
              </a:lnSpc>
              <a:spcAft>
                <a:spcPts val="800"/>
              </a:spcAft>
            </a:pPr>
            <a:r>
              <a:rPr lang="en-C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4"/>
              </a:rPr>
              <a:t>Confirmation d'un cas de VNO chez un cheval de Pennsylvanie - The Horse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5"/>
              </a:rPr>
              <a:t>Un cheval de Pennsylvanie positif au VNO - The Horse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hlinkClick r:id="rId6"/>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6"/>
              </a:rPr>
              <a:t>Une pouliche texane positive au VNO - The Horse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hlinkClick r:id="rId6"/>
            </a:endParaRPr>
          </a:p>
          <a:p>
            <a:r>
              <a:rPr lang="en-CA" dirty="0">
                <a:hlinkClick r:id="rId6"/>
              </a:rPr>
              <a:t>3 chevaux de l'Utah positifs au VNO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7"/>
              </a:rPr>
              <a:t>Un cheval de l'Utah testé positif au VNO - The Horse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38"/>
              </a:rPr>
              <a:t>Un cheval non vacciné du Wisconsin positif au VNO - The Horse</a:t>
            </a:r>
            <a:endParaRPr lang="en-CA" dirty="0"/>
          </a:p>
          <a:p>
            <a:r>
              <a:rPr lang="en-CA" dirty="0">
                <a:hlinkClick r:id="rId39"/>
              </a:rPr>
              <a:t>Une jument non vaccinée du Wisconsin testée positive au VNO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0"/>
              </a:rPr>
              <a:t>Un Yearling du Wisconsin non vacciné positif au VNO - The Horse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b="1" u="none" dirty="0"/>
          </a:p>
          <a:p>
            <a:endParaRPr lang="en-CA" b="1" u="none" dirty="0"/>
          </a:p>
          <a:p>
            <a:r>
              <a:rPr lang="en-CA" b="1" u="none" dirty="0"/>
              <a:t>Cas humains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41"/>
              </a:rPr>
              <a:t>Premier cas humain de virus du Nil occidental confirmé dans le Maryland (wjla.com)</a:t>
            </a:r>
            <a:endParaRPr lang="en-CA" dirty="0"/>
          </a:p>
          <a:p>
            <a:r>
              <a:rPr lang="en-CA" dirty="0">
                <a:hlinkClick r:id="rId42"/>
              </a:rPr>
              <a:t>Le premier cas humain de virus du Nil occidental détecté dans le comté de Livingston au Michigan (wilx.com)</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43"/>
              </a:rPr>
              <a:t>Premier cas de virus du Nil occidental découvert dans le Wisconsin - WTMJ</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44"/>
              </a:rPr>
              <a:t>Premier cas humain de virus du Nil occidental confirmé dans le comté d'Utah (ksltv.com)</a:t>
            </a:r>
            <a:endParaRPr lang="en-CA" dirty="0"/>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5</a:t>
            </a:fld>
            <a:endParaRPr lang="en-US"/>
          </a:p>
        </p:txBody>
      </p:sp>
    </p:spTree>
    <p:extLst>
      <p:ext uri="{BB962C8B-B14F-4D97-AF65-F5344CB8AC3E}">
        <p14:creationId xmlns:p14="http://schemas.microsoft.com/office/powerpoint/2010/main" val="2228614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Les </a:t>
            </a:r>
            <a:r>
              <a:rPr lang="en-CA" b="0" dirty="0"/>
              <a:t>cas d'</a:t>
            </a:r>
            <a:r>
              <a:rPr lang="en-CA" dirty="0"/>
              <a:t>encéphalite équine de l'Est ont augmenté au cours des mois d'été. La tendance n'est pas très marquée par rapport aux années précédentes, mais l'activité reste importante.</a:t>
            </a:r>
          </a:p>
          <a:p>
            <a:pPr marL="0" indent="0">
              <a:buFontTx/>
              <a:buNone/>
            </a:pPr>
            <a:endParaRPr lang="en-CA" b="0" dirty="0">
              <a:latin typeface="+mn-lt"/>
            </a:endParaRPr>
          </a:p>
          <a:p>
            <a:pPr marL="0" indent="0">
              <a:spcBef>
                <a:spcPts val="0"/>
              </a:spcBef>
              <a:buFontTx/>
              <a:buNone/>
            </a:pPr>
            <a:r>
              <a:rPr lang="en-CA" b="0" u="none" dirty="0"/>
              <a:t>Résumé des rapports de cas au Canada. Les cas équins proviennent principalement de l'Ontario et ensuite du Québec</a:t>
            </a:r>
          </a:p>
          <a:p>
            <a:pPr marL="171450" marR="0" lvl="0" indent="-171450" algn="l" defTabSz="914400" rtl="0" eaLnBrk="0" fontAlgn="base" latinLnBrk="0" hangingPunct="0">
              <a:spcBef>
                <a:spcPts val="0"/>
              </a:spcBef>
              <a:spcAft>
                <a:spcPct val="0"/>
              </a:spcAft>
              <a:buClrTx/>
              <a:buSzTx/>
              <a:buFontTx/>
              <a:buChar char="-"/>
              <a:tabLst/>
              <a:defRPr/>
            </a:pPr>
            <a:endParaRPr lang="en-CA" b="0" i="0" dirty="0">
              <a:solidFill>
                <a:srgbClr val="000000"/>
              </a:solidFill>
              <a:effectLst/>
            </a:endParaRPr>
          </a:p>
          <a:p>
            <a:pPr marL="171450" marR="0" lvl="0" indent="-171450" algn="l" defTabSz="914400" rtl="0" eaLnBrk="0" fontAlgn="base" latinLnBrk="0" hangingPunct="0">
              <a:spcBef>
                <a:spcPts val="0"/>
              </a:spcBef>
              <a:spcAft>
                <a:spcPct val="0"/>
              </a:spcAft>
              <a:buClrTx/>
              <a:buSzTx/>
              <a:buFontTx/>
              <a:buChar char="-"/>
              <a:tabLst/>
              <a:defRPr/>
            </a:pPr>
            <a:r>
              <a:rPr lang="en-CA" b="0" i="0" dirty="0">
                <a:solidFill>
                  <a:srgbClr val="000000"/>
                </a:solidFill>
                <a:effectLst/>
              </a:rPr>
              <a:t>Une pouliche Quarter Horse de 2 ans et </a:t>
            </a:r>
            <a:r>
              <a:rPr lang="en-CA" b="0" i="0" dirty="0">
                <a:solidFill>
                  <a:srgbClr val="000000"/>
                </a:solidFill>
                <a:effectLst/>
                <a:latin typeface="Montserrat" panose="00000500000000000000" pitchFamily="2" charset="0"/>
              </a:rPr>
              <a:t>une pouliche Quarter Horse d'un an </a:t>
            </a:r>
            <a:r>
              <a:rPr lang="en-CA" b="0" i="0" dirty="0">
                <a:solidFill>
                  <a:srgbClr val="000000"/>
                </a:solidFill>
                <a:effectLst/>
              </a:rPr>
              <a:t>dans le comté de Lanark, en Ontario.</a:t>
            </a:r>
            <a:endParaRPr lang="en-CA" b="0" i="0" u="none" dirty="0">
              <a:solidFill>
                <a:srgbClr val="000000"/>
              </a:solidFill>
              <a:effectLst/>
            </a:endParaRPr>
          </a:p>
          <a:p>
            <a:pPr marL="171450" marR="0" lvl="0" indent="-171450" algn="l" defTabSz="914400" rtl="0" eaLnBrk="0" fontAlgn="base" latinLnBrk="0" hangingPunct="0">
              <a:spcBef>
                <a:spcPts val="0"/>
              </a:spcBef>
              <a:spcAft>
                <a:spcPct val="0"/>
              </a:spcAft>
              <a:buClrTx/>
              <a:buSzTx/>
              <a:buFontTx/>
              <a:buChar char="-"/>
              <a:tabLst/>
              <a:defRPr/>
            </a:pPr>
            <a:r>
              <a:rPr lang="en-CA" b="0" i="0" dirty="0">
                <a:solidFill>
                  <a:srgbClr val="000000"/>
                </a:solidFill>
                <a:effectLst/>
              </a:rPr>
              <a:t>Dans les comtés unis de Leeds et Grenville, on a recensé les cas d'une </a:t>
            </a:r>
            <a:r>
              <a:rPr lang="en-CA" b="0" i="0" dirty="0">
                <a:solidFill>
                  <a:srgbClr val="000000"/>
                </a:solidFill>
                <a:effectLst/>
                <a:latin typeface="Montserrat" panose="00000500000000000000" pitchFamily="2" charset="0"/>
              </a:rPr>
              <a:t>pouliche Quarter Horse d'un an, d'un hongre </a:t>
            </a:r>
            <a:r>
              <a:rPr lang="en-CA" b="0" i="0" dirty="0" err="1">
                <a:solidFill>
                  <a:srgbClr val="000000"/>
                </a:solidFill>
                <a:effectLst/>
                <a:latin typeface="Montserrat" panose="00000500000000000000" pitchFamily="2" charset="0"/>
              </a:rPr>
              <a:t>Percheron de </a:t>
            </a:r>
            <a:r>
              <a:rPr lang="en-CA" b="0" i="0" dirty="0">
                <a:solidFill>
                  <a:srgbClr val="000000"/>
                </a:solidFill>
                <a:effectLst/>
                <a:latin typeface="Montserrat" panose="00000500000000000000" pitchFamily="2" charset="0"/>
              </a:rPr>
              <a:t>3 ans, d'une jument Quarter Horse de 18 ans et d'un poulain allaitant.</a:t>
            </a:r>
          </a:p>
          <a:p>
            <a:pPr marL="171450" marR="0" lvl="0" indent="-171450" algn="l" defTabSz="914400" rtl="0" eaLnBrk="0" fontAlgn="base" latinLnBrk="0" hangingPunct="0">
              <a:spcBef>
                <a:spcPts val="0"/>
              </a:spcBef>
              <a:spcAft>
                <a:spcPct val="0"/>
              </a:spcAft>
              <a:buClrTx/>
              <a:buSzTx/>
              <a:buFontTx/>
              <a:buChar char="-"/>
              <a:tabLst/>
              <a:defRPr/>
            </a:pPr>
            <a:r>
              <a:rPr lang="en-CA" b="0" i="0" dirty="0">
                <a:solidFill>
                  <a:srgbClr val="000000"/>
                </a:solidFill>
                <a:effectLst/>
                <a:latin typeface="Montserrat" panose="00000500000000000000" pitchFamily="2" charset="0"/>
              </a:rPr>
              <a:t>Une jument Quarter Horse de 12 ans dans les </a:t>
            </a:r>
            <a:r>
              <a:rPr lang="en-CA" b="0" i="0" dirty="0">
                <a:solidFill>
                  <a:srgbClr val="000000"/>
                </a:solidFill>
                <a:effectLst/>
              </a:rPr>
              <a:t>comtés américains de Prescott et Russell</a:t>
            </a:r>
          </a:p>
          <a:p>
            <a:pPr marL="171450" indent="-171450">
              <a:spcBef>
                <a:spcPts val="0"/>
              </a:spcBef>
              <a:buFontTx/>
              <a:buChar char="-"/>
            </a:pPr>
            <a:r>
              <a:rPr lang="en-CA" b="0" i="0" dirty="0">
                <a:solidFill>
                  <a:srgbClr val="000000"/>
                </a:solidFill>
                <a:effectLst/>
              </a:rPr>
              <a:t>Un poulain à Ottawa et un </a:t>
            </a:r>
            <a:r>
              <a:rPr lang="en-CA" b="0" i="0" dirty="0">
                <a:solidFill>
                  <a:srgbClr val="000000"/>
                </a:solidFill>
                <a:effectLst/>
                <a:latin typeface="Montserrat" panose="00000500000000000000" pitchFamily="2" charset="0"/>
              </a:rPr>
              <a:t>hongre pur-sang de 15 ans</a:t>
            </a:r>
            <a:endParaRPr lang="en-CA" b="0" i="0" dirty="0">
              <a:solidFill>
                <a:srgbClr val="000000"/>
              </a:solidFill>
              <a:effectLst/>
            </a:endParaRPr>
          </a:p>
          <a:p>
            <a:pPr marL="171450" indent="-171450">
              <a:spcBef>
                <a:spcPts val="0"/>
              </a:spcBef>
              <a:buFontTx/>
              <a:buChar char="-"/>
            </a:pPr>
            <a:r>
              <a:rPr lang="en-CA" b="0" i="0" dirty="0">
                <a:solidFill>
                  <a:srgbClr val="000000"/>
                </a:solidFill>
                <a:effectLst/>
              </a:rPr>
              <a:t>Un </a:t>
            </a:r>
            <a:r>
              <a:rPr lang="en-CA" b="0" i="0" dirty="0">
                <a:solidFill>
                  <a:srgbClr val="000000"/>
                </a:solidFill>
                <a:effectLst/>
                <a:latin typeface="Montserrat" panose="00000500000000000000" pitchFamily="2" charset="0"/>
              </a:rPr>
              <a:t>cheval miniature de 3 ans dans le district de Parry Sound</a:t>
            </a:r>
            <a:endParaRPr lang="en-CA" b="0" i="0" dirty="0">
              <a:solidFill>
                <a:srgbClr val="000000"/>
              </a:solidFill>
              <a:effectLst/>
            </a:endParaRPr>
          </a:p>
          <a:p>
            <a:pPr marL="171450" indent="-171450">
              <a:spcBef>
                <a:spcPts val="0"/>
              </a:spcBef>
              <a:buFontTx/>
              <a:buChar char="-"/>
            </a:pPr>
            <a:r>
              <a:rPr lang="en-CA" b="0" i="0" dirty="0">
                <a:solidFill>
                  <a:srgbClr val="000000"/>
                </a:solidFill>
                <a:effectLst/>
              </a:rPr>
              <a:t>Un cheval à </a:t>
            </a:r>
            <a:r>
              <a:rPr lang="en-CA" b="0" i="0" dirty="0" err="1">
                <a:solidFill>
                  <a:srgbClr val="000000"/>
                </a:solidFill>
                <a:effectLst/>
              </a:rPr>
              <a:t>Lanaudière</a:t>
            </a:r>
            <a:r>
              <a:rPr lang="en-CA" b="0" i="0" dirty="0">
                <a:solidFill>
                  <a:srgbClr val="000000"/>
                </a:solidFill>
                <a:effectLst/>
              </a:rPr>
              <a:t>, Québec </a:t>
            </a:r>
          </a:p>
          <a:p>
            <a:pPr marL="171450" indent="-171450">
              <a:spcBef>
                <a:spcPts val="0"/>
              </a:spcBef>
              <a:buFontTx/>
              <a:buChar char="-"/>
            </a:pPr>
            <a:r>
              <a:rPr lang="en-CA" b="0" i="0" dirty="0">
                <a:solidFill>
                  <a:srgbClr val="000000"/>
                </a:solidFill>
                <a:effectLst/>
              </a:rPr>
              <a:t>Un cheval et </a:t>
            </a:r>
            <a:r>
              <a:rPr lang="en-CA" b="0" i="0" dirty="0">
                <a:solidFill>
                  <a:srgbClr val="000000"/>
                </a:solidFill>
                <a:effectLst/>
                <a:latin typeface="Montserrat" panose="00000500000000000000" pitchFamily="2" charset="0"/>
              </a:rPr>
              <a:t>une jument de 27 ans </a:t>
            </a:r>
            <a:r>
              <a:rPr lang="en-CA" b="0" i="0" dirty="0">
                <a:solidFill>
                  <a:srgbClr val="000000"/>
                </a:solidFill>
                <a:effectLst/>
              </a:rPr>
              <a:t>dans la MRC du Haut-Saint-Laurent, Montérégie </a:t>
            </a:r>
          </a:p>
          <a:p>
            <a:pPr marL="171450" indent="-171450">
              <a:spcBef>
                <a:spcPts val="0"/>
              </a:spcBef>
              <a:buFontTx/>
              <a:buChar char="-"/>
            </a:pPr>
            <a:r>
              <a:rPr lang="en-CA" b="0" i="0" dirty="0">
                <a:solidFill>
                  <a:srgbClr val="000000"/>
                </a:solidFill>
                <a:effectLst/>
              </a:rPr>
              <a:t>Un yearling dans la </a:t>
            </a:r>
            <a:r>
              <a:rPr lang="en-CA" b="0" i="0" dirty="0">
                <a:solidFill>
                  <a:srgbClr val="000000"/>
                </a:solidFill>
                <a:effectLst/>
                <a:latin typeface="Montserrat" panose="00000500000000000000" pitchFamily="2" charset="0"/>
              </a:rPr>
              <a:t>MRC Thérèse-De Blainville</a:t>
            </a:r>
            <a:endParaRPr lang="en-CA" b="0" i="0" dirty="0">
              <a:solidFill>
                <a:srgbClr val="000000"/>
              </a:solidFill>
              <a:effectLst/>
            </a:endParaRPr>
          </a:p>
          <a:p>
            <a:pPr marL="171450" indent="-171450">
              <a:spcBef>
                <a:spcPts val="0"/>
              </a:spcBef>
              <a:buFontTx/>
              <a:buChar char="-"/>
            </a:pPr>
            <a:endParaRPr lang="en-CA" b="0" u="none" dirty="0"/>
          </a:p>
          <a:p>
            <a:pPr marL="0" marR="0" lvl="0" indent="0" algn="l" defTabSz="914400" rtl="0" eaLnBrk="0" fontAlgn="base" latinLnBrk="0" hangingPunct="0">
              <a:lnSpc>
                <a:spcPct val="100000"/>
              </a:lnSpc>
              <a:spcBef>
                <a:spcPts val="0"/>
              </a:spcBef>
              <a:spcAft>
                <a:spcPct val="0"/>
              </a:spcAft>
              <a:buClrTx/>
              <a:buSzTx/>
              <a:buFontTx/>
              <a:buNone/>
              <a:tabLst/>
              <a:defRPr/>
            </a:pPr>
            <a:r>
              <a:rPr lang="en-CA" b="0" u="none" dirty="0"/>
              <a:t>En outre, un âne de 4 ans </a:t>
            </a:r>
            <a:r>
              <a:rPr lang="en-CA" sz="1200" b="0" i="0" dirty="0">
                <a:solidFill>
                  <a:srgbClr val="000000"/>
                </a:solidFill>
                <a:effectLst/>
              </a:rPr>
              <a:t>a été déclaré positif à l'EEE dans les comtés unis de Leeds et Grenville</a:t>
            </a:r>
            <a:r>
              <a:rPr lang="en-CA" b="0" u="none" dirty="0"/>
              <a:t>, en Ontario.</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CA" sz="1200" b="0" i="0" dirty="0">
              <a:solidFill>
                <a:srgbClr val="000000"/>
              </a:solidFill>
              <a:effectLst/>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CA" sz="1200" b="1" dirty="0"/>
              <a:t>Les États-Unis ont également signalé une augmentation des cas d'EEE chez les chevaux dans de nombreux États. Mais ils ont également identifié le virus chez les cerfs, les dindes, les émeus et les humains.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CA" sz="1200" b="1" dirty="0"/>
          </a:p>
          <a:p>
            <a:pPr marL="0" marR="0" lvl="0" indent="0" algn="l" defTabSz="914400" rtl="0" eaLnBrk="0" fontAlgn="base" latinLnBrk="0" hangingPunct="0">
              <a:lnSpc>
                <a:spcPct val="100000"/>
              </a:lnSpc>
              <a:spcBef>
                <a:spcPts val="0"/>
              </a:spcBef>
              <a:spcAft>
                <a:spcPct val="0"/>
              </a:spcAft>
              <a:buClrTx/>
              <a:buSzTx/>
              <a:buFontTx/>
              <a:buNone/>
              <a:tabLst/>
              <a:defRPr/>
            </a:pPr>
            <a:r>
              <a:rPr lang="en-CA" sz="1200" b="1" dirty="0"/>
              <a:t>Le nombre de cas humains s'élève désormais à environ 8 pour 2024, et certaines villes du Maine, du Vermont et du Massachusetts ont instauré un couvre-feu volontaire pour leurs habitants.  Elles suggèrent aux habitants de rester à l'intérieur à partir de 20 heures en raison de la forte activité des moustiques.</a:t>
            </a:r>
          </a:p>
          <a:p>
            <a:pPr marL="171450" indent="-171450">
              <a:buFontTx/>
              <a:buChar char="-"/>
            </a:pPr>
            <a:endParaRPr lang="en-CA" b="0" dirty="0">
              <a:latin typeface="+mn-lt"/>
            </a:endParaRPr>
          </a:p>
          <a:p>
            <a:pPr marL="171450" indent="-171450">
              <a:buFontTx/>
              <a:buChar char="-"/>
            </a:pPr>
            <a:endParaRPr lang="en-CA" b="1" u="sng" dirty="0">
              <a:latin typeface="+mn-lt"/>
            </a:endParaRP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6</a:t>
            </a:fld>
            <a:endParaRPr lang="en-US"/>
          </a:p>
        </p:txBody>
      </p:sp>
    </p:spTree>
    <p:extLst>
      <p:ext uri="{BB962C8B-B14F-4D97-AF65-F5344CB8AC3E}">
        <p14:creationId xmlns:p14="http://schemas.microsoft.com/office/powerpoint/2010/main" val="1488017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Rapport intéressant d'un homme du New Hampshire co-infecté par 3 maladies vectorielles différentes (EEE, WNV, encéphalite de St Louis). Un homme d'environ 54 ans du New Hampshire a été hospitalisé le 8 août 2024, a attendu plusieurs jours avant d'être diagnostiqué - puis a été diagnostiqué avec 3 maladies à transmission vectorielle différentes. En soins intensifs depuis quelques semaines, les médecins ne savent pas quel virus est à l'origine de ses symptômes. Il est intéressant de noter qu'un article mentionne qu'il s'agit d'une simple piqûre de moustique. </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7</a:t>
            </a:fld>
            <a:endParaRPr lang="en-US"/>
          </a:p>
        </p:txBody>
      </p:sp>
    </p:spTree>
    <p:extLst>
      <p:ext uri="{BB962C8B-B14F-4D97-AF65-F5344CB8AC3E}">
        <p14:creationId xmlns:p14="http://schemas.microsoft.com/office/powerpoint/2010/main" val="2913908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dirty="0"/>
              <a:t>En juin, des cas de gourme ont été signalés en Ontario et au Québec.</a:t>
            </a:r>
          </a:p>
          <a:p>
            <a:pPr marL="0" indent="0">
              <a:buNone/>
            </a:pPr>
            <a:endParaRPr lang="en-US" sz="1200" b="0" dirty="0"/>
          </a:p>
          <a:p>
            <a:pPr marL="0" indent="0">
              <a:buNone/>
            </a:pPr>
            <a:r>
              <a:rPr lang="en-US" sz="1200" b="0" dirty="0"/>
              <a:t>Au cours des mois d'été, des cas positifs de gourme ont été signalés en </a:t>
            </a:r>
            <a:r>
              <a:rPr lang="en-US" sz="1200" dirty="0"/>
              <a:t>Floride, au Michigan, dans l'Ohio, au Wisconsin et dans l'État de Washington.</a:t>
            </a:r>
          </a:p>
          <a:p>
            <a:pPr marL="0" indent="0">
              <a:buNone/>
            </a:pPr>
            <a:endParaRPr lang="en-US" sz="1200" dirty="0"/>
          </a:p>
          <a:p>
            <a:pPr marL="0" indent="0">
              <a:buNone/>
            </a:pPr>
            <a:r>
              <a:rPr lang="en-US" sz="1200" dirty="0"/>
              <a:t>Début septembre, quelques cas positifs ont été signalés en Ontario :</a:t>
            </a:r>
          </a:p>
          <a:p>
            <a:pPr marL="171450" indent="-171450">
              <a:buFontTx/>
              <a:buChar char="-"/>
            </a:pPr>
            <a:r>
              <a:rPr lang="en-CA" b="0" i="0" dirty="0">
                <a:solidFill>
                  <a:srgbClr val="000000"/>
                </a:solidFill>
                <a:effectLst/>
                <a:latin typeface="Montserrat" panose="00000500000000000000" pitchFamily="2" charset="0"/>
              </a:rPr>
              <a:t>Une jument Standardbred de 15 ans dans le comté de Wellington</a:t>
            </a:r>
          </a:p>
          <a:p>
            <a:pPr marL="171450" indent="-171450">
              <a:buFontTx/>
              <a:buChar char="-"/>
            </a:pPr>
            <a:r>
              <a:rPr lang="en-CA" b="0" i="0" dirty="0">
                <a:solidFill>
                  <a:srgbClr val="000000"/>
                </a:solidFill>
                <a:effectLst/>
                <a:latin typeface="Montserrat" panose="00000500000000000000" pitchFamily="2" charset="0"/>
              </a:rPr>
              <a:t>Une jument Paint de 13 ans des comtés unis de Leeds et Grenville</a:t>
            </a:r>
          </a:p>
          <a:p>
            <a:pPr marL="171450" indent="-171450">
              <a:buFontTx/>
              <a:buChar char="-"/>
            </a:pPr>
            <a:endParaRPr lang="en-CA" sz="1200" b="0" i="0" dirty="0">
              <a:solidFill>
                <a:srgbClr val="000000"/>
              </a:solidFill>
              <a:effectLst/>
              <a:latin typeface="Montserrat" panose="00000500000000000000" pitchFamily="2" charset="0"/>
            </a:endParaRPr>
          </a:p>
          <a:p>
            <a:pPr marL="171450" indent="-171450">
              <a:buFontTx/>
              <a:buChar char="-"/>
            </a:pPr>
            <a:r>
              <a:rPr lang="en-CA" b="0" i="0" dirty="0">
                <a:solidFill>
                  <a:srgbClr val="222222"/>
                </a:solidFill>
                <a:effectLst/>
                <a:latin typeface="Raleway" pitchFamily="2" charset="0"/>
              </a:rPr>
              <a:t>Une jument poney de 6 ans </a:t>
            </a:r>
            <a:r>
              <a:rPr lang="en-CA" sz="1200" b="0" i="0" dirty="0">
                <a:solidFill>
                  <a:srgbClr val="000000"/>
                </a:solidFill>
                <a:effectLst/>
                <a:latin typeface="Montserrat" panose="00000500000000000000" pitchFamily="2" charset="0"/>
              </a:rPr>
              <a:t>à Ottawa a été testée pour confirmer la disparition de l'infection suite à des signes/symptômes en juillet, mais n'a pas été testée à ce moment-là.</a:t>
            </a:r>
            <a:endParaRPr lang="en-US" sz="1200" dirty="0"/>
          </a:p>
          <a:p>
            <a:pPr marL="0" indent="0">
              <a:buNone/>
            </a:pPr>
            <a:endParaRPr lang="en-US" sz="1200" dirty="0"/>
          </a:p>
          <a:p>
            <a:pPr marL="0" indent="0">
              <a:buNone/>
            </a:pPr>
            <a:endParaRPr lang="en-US" sz="1200" b="0" dirty="0"/>
          </a:p>
          <a:p>
            <a:pPr marL="0" indent="0">
              <a:buNone/>
            </a:pPr>
            <a:endParaRPr lang="en-US" sz="1200" b="0"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8</a:t>
            </a:fld>
            <a:endParaRPr lang="en-US"/>
          </a:p>
        </p:txBody>
      </p:sp>
    </p:spTree>
    <p:extLst>
      <p:ext uri="{BB962C8B-B14F-4D97-AF65-F5344CB8AC3E}">
        <p14:creationId xmlns:p14="http://schemas.microsoft.com/office/powerpoint/2010/main" val="1833488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dirty="0">
                <a:solidFill>
                  <a:srgbClr val="2C3E50"/>
                </a:solidFill>
                <a:effectLst/>
                <a:latin typeface="+mn-lt"/>
              </a:rPr>
              <a:t>Nombre de cas déclarés de maladie de Lyme au Québec entre le 1er janvier et le 31 août 2024, selon la région sociosanitaire de résidence et le lieu d'acquisition, province de Québec.</a:t>
            </a:r>
          </a:p>
          <a:p>
            <a:pPr marL="171450" indent="-171450">
              <a:buFont typeface="Wingdings" panose="05000000000000000000" pitchFamily="2" charset="2"/>
              <a:buChar char="§"/>
            </a:pPr>
            <a:r>
              <a:rPr lang="en-CA" b="0" i="0" dirty="0">
                <a:solidFill>
                  <a:srgbClr val="2C3E50"/>
                </a:solidFill>
                <a:effectLst/>
                <a:latin typeface="+mn-lt"/>
              </a:rPr>
              <a:t>Le total général est de 435, dont 349 acquis au Québec, 24 hors Québec et 62 dont le lieu d'acquisition est inconnu.</a:t>
            </a:r>
          </a:p>
          <a:p>
            <a:pPr marL="171450" indent="-171450">
              <a:buFontTx/>
              <a:buChar char="-"/>
            </a:pPr>
            <a:endParaRPr lang="en-CA" b="0" i="0" dirty="0">
              <a:solidFill>
                <a:srgbClr val="2C3E50"/>
              </a:solidFill>
              <a:effectLst/>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b="0" dirty="0">
                <a:latin typeface="+mn-lt"/>
              </a:rPr>
              <a:t>La </a:t>
            </a:r>
            <a:r>
              <a:rPr lang="en-CA" b="0" i="0" dirty="0">
                <a:effectLst/>
                <a:latin typeface="Raleway" pitchFamily="2" charset="0"/>
              </a:rPr>
              <a:t>carte montre la zone endémique de la maladie de Lyme au Québec et les zones couvertes par la prophylaxie post-exposition (PPE), 2024 (mise à jour juin 2024).</a:t>
            </a:r>
          </a:p>
          <a:p>
            <a:pPr marL="171450" indent="-171450">
              <a:buFont typeface="Arial" panose="020B0604020202020204" pitchFamily="34" charset="0"/>
              <a:buChar char="•"/>
            </a:pPr>
            <a:r>
              <a:rPr lang="en-CA" b="0" i="0" dirty="0">
                <a:solidFill>
                  <a:srgbClr val="767676"/>
                </a:solidFill>
                <a:effectLst/>
                <a:latin typeface="Segoe UI" panose="020B0502040204020203" pitchFamily="34" charset="0"/>
              </a:rPr>
              <a:t>Sources des données : Surveillance des cas humains confirmés et probables de la maladie de Lyme acquis au Québec et déclarés à la santé publique (2004-2023) ; surveillance acarologique active (2010-2023) ; surveillance acarologique passive (2009-2023).</a:t>
            </a:r>
          </a:p>
          <a:p>
            <a:pPr marL="0" indent="0">
              <a:buFont typeface="Arial" panose="020B0604020202020204" pitchFamily="34" charset="0"/>
              <a:buNone/>
            </a:pPr>
            <a:endParaRPr lang="en-CA" b="0" i="0" dirty="0">
              <a:solidFill>
                <a:srgbClr val="767676"/>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9</a:t>
            </a:fld>
            <a:endParaRPr lang="en-US"/>
          </a:p>
        </p:txBody>
      </p:sp>
    </p:spTree>
    <p:extLst>
      <p:ext uri="{BB962C8B-B14F-4D97-AF65-F5344CB8AC3E}">
        <p14:creationId xmlns:p14="http://schemas.microsoft.com/office/powerpoint/2010/main" val="710937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du texte maître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t>9/19/2024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minsa.gob.pa/noticia/minsa-publica-informe-epidemiologico-y-cantidad-de-casos-0" TargetMode="External"/><Relationship Id="rId3" Type="http://schemas.openxmlformats.org/officeDocument/2006/relationships/image" Target="../media/image8.png"/><Relationship Id="rId7" Type="http://schemas.openxmlformats.org/officeDocument/2006/relationships/hyperlink" Target="https://ticotimes.net/2024/08/12/increased-rainfall-may-lead-to-surge-in-screwworm-infections-in-costa-rica"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www.copeg.org/" TargetMode="External"/><Relationship Id="rId11" Type="http://schemas.openxmlformats.org/officeDocument/2006/relationships/image" Target="../media/image9.png"/><Relationship Id="rId5" Type="http://schemas.openxmlformats.org/officeDocument/2006/relationships/hyperlink" Target="https://100noticias.com.ni/nacionales/131471-nicaragua-confirma-55-casos-gusano-barrenador/#:~:text=El%20Instituto%20de%20Protecci%C3%B3n%20y,informaron%20este%20martes%20las%20autoridades." TargetMode="External"/><Relationship Id="rId10" Type="http://schemas.openxmlformats.org/officeDocument/2006/relationships/hyperlink" Target="https://www.ars.usda.gov/oc/images/photos/k7576-1/" TargetMode="External"/><Relationship Id="rId4" Type="http://schemas.openxmlformats.org/officeDocument/2006/relationships/hyperlink" Target="https://www.plenglish.com/news/2024/02/07/costa-rica-declares-sanitary-emergency-for-animal-parasites/" TargetMode="External"/><Relationship Id="rId9" Type="http://schemas.openxmlformats.org/officeDocument/2006/relationships/hyperlink" Target="https://www.nacion.com/economia/agro/casos-de-gusano-barrenador-se-duplican-en-un-mes/WLBYPKQASFD7LJEUE3CR3C2ZYA/story/#:~:text=Por%20Gustavo%20Ortega%2018%20de,las%20autoridades%20de%20salud%20anima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nc.cdc.gov/eid/article/30/9/24-0530_article"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wwwnc.cdc.gov/eid/article/30/9/24-0454_articl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aphis.usda.gov/livestock-poultry-disease/equine/contagious-equine-metriti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s://thehorse.com/1129353/2-nevada-horses-test-positive-for-wnv/" TargetMode="External"/><Relationship Id="rId13" Type="http://schemas.openxmlformats.org/officeDocument/2006/relationships/hyperlink" Target="https://chicago.suntimes.com/health/2024/07/17/first-human-west-nile-virus-case-illinois-cook-county-health-environment-mosquitoes" TargetMode="External"/><Relationship Id="rId3" Type="http://schemas.openxmlformats.org/officeDocument/2006/relationships/hyperlink" Target="https://ici.radio-canada.ca/nouvelle/2079888/corbeaux-virus-du-nil-north-bay" TargetMode="External"/><Relationship Id="rId7" Type="http://schemas.openxmlformats.org/officeDocument/2006/relationships/hyperlink" Target="https://ottawa.ca/en/city-hall/city-news/newsroom/west-nile-virus-confirmed-ottawa-area-mosquitoes-and-first-ottawa-human-case-2024" TargetMode="External"/><Relationship Id="rId12" Type="http://schemas.openxmlformats.org/officeDocument/2006/relationships/hyperlink" Target="https://www.kxan.com/news/texas/3-out-of-9-human-cases-of-west-nile-virus-in-texas-have-more-severe-form-of-the-disease/" TargetMode="External"/><Relationship Id="rId2" Type="http://schemas.openxmlformats.org/officeDocument/2006/relationships/notesSlide" Target="../notesSlides/notesSlide4.xml"/><Relationship Id="rId16" Type="http://schemas.openxmlformats.org/officeDocument/2006/relationships/hyperlink" Target="https://www.post-gazette.com/news/health/2024/07/15/west-nile-virus-pittsburgh-neighborhoods/stories/202407150097" TargetMode="External"/><Relationship Id="rId1" Type="http://schemas.openxmlformats.org/officeDocument/2006/relationships/slideLayout" Target="../slideLayouts/slideLayout3.xml"/><Relationship Id="rId6" Type="http://schemas.openxmlformats.org/officeDocument/2006/relationships/hyperlink" Target="https://thehorse.com/1129123/quebec-horse-tests-positive-for-wnv/" TargetMode="External"/><Relationship Id="rId11" Type="http://schemas.openxmlformats.org/officeDocument/2006/relationships/hyperlink" Target="https://thehorse.com/1129411/california-stallion-positive-for-wnv/" TargetMode="External"/><Relationship Id="rId5" Type="http://schemas.openxmlformats.org/officeDocument/2006/relationships/hyperlink" Target="https://www.fox5vegas.com/2024/06/10/3000-mosquitoes-test-positive-west-nile-virus-southern-nevada/" TargetMode="External"/><Relationship Id="rId15" Type="http://schemas.openxmlformats.org/officeDocument/2006/relationships/hyperlink" Target="https://newjersey.news12.com/health-officials-west-nile-virus-eastern-equine-encephalitis-detected-cape-may-county" TargetMode="External"/><Relationship Id="rId10" Type="http://schemas.openxmlformats.org/officeDocument/2006/relationships/hyperlink" Target="https://thehorse.com/1129438/california-horse-tests-positive-for-wnv/" TargetMode="External"/><Relationship Id="rId4" Type="http://schemas.openxmlformats.org/officeDocument/2006/relationships/hyperlink" Target="https://wgntv.com/news/medical-watch/west-nile-virus-found-in-13-illinois-counties/#:~:text=At%20present%2C%20the%20Illinois%20Department,Williamson%2C%20Winnebago%2C%20and%20Woodford." TargetMode="External"/><Relationship Id="rId9" Type="http://schemas.openxmlformats.org/officeDocument/2006/relationships/hyperlink" Target="https://thehorse.com/1129386/oklahoma-horse-positive-for-wnv-6/" TargetMode="External"/><Relationship Id="rId14" Type="http://schemas.openxmlformats.org/officeDocument/2006/relationships/hyperlink" Target="https://ldh.la.gov/news/7355#:~:text=Symptoms%20may%20last%20several%20weeks,disease%20cases%20and%20four%20deaths"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ontariofarmer.com/news/local-news/mosquitoes-found-in-three-chatham-traps-test-positive-for-west-nile-virus/wcm/2414db56-3067-4a80-9733-57112df2774f" TargetMode="External"/><Relationship Id="rId3" Type="http://schemas.openxmlformats.org/officeDocument/2006/relationships/hyperlink" Target="https://www.publichealthontario.ca/en/data-and-analysis/infectious-disease/west-nile-virus" TargetMode="External"/><Relationship Id="rId7" Type="http://schemas.openxmlformats.org/officeDocument/2006/relationships/hyperlink" Target="https://www.nugget.ca/news/third-confirmed-case-of-west-nile-virus-in-a-bird-in-the-health-unit-region"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villagereport.ca/village-picks/human-case-of-west-nile-virus-confirmed-in-algoma-for-first-time-in-six-years-9362616#:~:text=Public%20health%20officials%20are%20reminding,Marie." TargetMode="External"/><Relationship Id="rId11" Type="http://schemas.openxmlformats.org/officeDocument/2006/relationships/hyperlink" Target="https://cahss.ca/cahss-tools/disease-alerts/west-nile-virus-in-ontario-august-29-2024?l=en-us" TargetMode="External"/><Relationship Id="rId5" Type="http://schemas.openxmlformats.org/officeDocument/2006/relationships/hyperlink" Target="https://lfpress.com/news/local-news/first-human-case-west-nile-virus-london-region#:~:text=Public%20health%20officials%20have%20detected%20the%20first%20human,in%20the%20area%20tested%20positive%20for%20the%20virus." TargetMode="External"/><Relationship Id="rId10" Type="http://schemas.openxmlformats.org/officeDocument/2006/relationships/hyperlink" Target="https://thehorse.com/1130720/2-ontario-horses-positive-for-wnv/" TargetMode="External"/><Relationship Id="rId4" Type="http://schemas.openxmlformats.org/officeDocument/2006/relationships/hyperlink" Target="https://www.ontariofarmer.com/news/farm-news/west-nile-virus-found-in-grey-bruce-perth-and-essex-windsor" TargetMode="External"/><Relationship Id="rId9" Type="http://schemas.openxmlformats.org/officeDocument/2006/relationships/hyperlink" Target="https://thehorse.com/1130365/ontario-mare-tests-positive-for-wnv/"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thehorse.com/1130084/ontario-foal-dies-from-eee/)" TargetMode="External"/><Relationship Id="rId13" Type="http://schemas.openxmlformats.org/officeDocument/2006/relationships/hyperlink" Target="https://thehorse.com/1130084/ontario-foal-dies-from-eee/" TargetMode="External"/><Relationship Id="rId3" Type="http://schemas.openxmlformats.org/officeDocument/2006/relationships/image" Target="../media/image5.png"/><Relationship Id="rId7" Type="http://schemas.openxmlformats.org/officeDocument/2006/relationships/hyperlink" Target="https://thehorse.com/1130309/unvaccinated-ontario-horse-euthanized-after-contracting-eee/" TargetMode="External"/><Relationship Id="rId12" Type="http://schemas.openxmlformats.org/officeDocument/2006/relationships/hyperlink" Target="https://thehorse.com/1130636/2-quebec-horses-test-positive-for-eee/"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thehorse.com/1130718/4-eee-cases-confirmed-in-ontario/" TargetMode="External"/><Relationship Id="rId11" Type="http://schemas.openxmlformats.org/officeDocument/2006/relationships/hyperlink" Target="https://thehorse.com/1130269/unvaccinated-quebec-horse-tests-positive-for-eee/" TargetMode="External"/><Relationship Id="rId5" Type="http://schemas.openxmlformats.org/officeDocument/2006/relationships/hyperlink" Target="https://thehorse.com/1130240/3-ontario-horses-positive-for-eee/" TargetMode="External"/><Relationship Id="rId10" Type="http://schemas.openxmlformats.org/officeDocument/2006/relationships/hyperlink" Target="https://thehorse.com/1129951/quebec-horse-positive-for-eee-2/" TargetMode="External"/><Relationship Id="rId4" Type="http://schemas.openxmlformats.org/officeDocument/2006/relationships/hyperlink" Target="https://thehorse.com/1130542/ontario-filly-euthanized-after-contracting-eee/" TargetMode="External"/><Relationship Id="rId9" Type="http://schemas.openxmlformats.org/officeDocument/2006/relationships/hyperlink" Target="https://thehorse.com/1130280/ontario-foal-dies-from-eee-2/" TargetMode="External"/><Relationship Id="rId14" Type="http://schemas.openxmlformats.org/officeDocument/2006/relationships/hyperlink" Target="https://www.msn.com/en-ca/health/other/third-us-state-may-issue-stay-at-home-order-due-to-deadly-virus/ss-AA1qh2tV?ocid=entnewsntp&amp;pc=U531&amp;cvid=b734dfc1c724435cb8bac8a17e6140c0&amp;ei=20#interstitial=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boston.com/news/local-news/2024/09/03/new-hampshire-man-suffering-from-3-mosquito-borne-viruses-including-ee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hyperlink" Target="https://cahss.ca/cahss-tools/disease-alerts/strangles-streptococcus-equi-in-ontario-september-3-2024-1?l=en-us" TargetMode="External"/><Relationship Id="rId3" Type="http://schemas.openxmlformats.org/officeDocument/2006/relationships/hyperlink" Target="https://thehorse.com/1128445/6-ontario-horses-test-positive-for-strangles/" TargetMode="External"/><Relationship Id="rId7" Type="http://schemas.openxmlformats.org/officeDocument/2006/relationships/hyperlink" Target="https://thehorse.com/1130716/ontario-mare-positive-for-strangles-3/"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thehorse.com/1130742/ontario-mare-positive-for-strangles-4/" TargetMode="External"/><Relationship Id="rId5" Type="http://schemas.openxmlformats.org/officeDocument/2006/relationships/hyperlink" Target="https://thehorse.com/1128454/quebec-horse-positive-for-strangles-3/" TargetMode="External"/><Relationship Id="rId4" Type="http://schemas.openxmlformats.org/officeDocument/2006/relationships/hyperlink" Target="https://thehorse.com/1128688/ontario-gelding-tests-positive-for-strangl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msss.gouv.qc.ca/professionnels/zoonoses/maladie-lyme/tableau-des-cas-humains-bilan/"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www.inspq.qc.ca/sites/default/files/2024-06/carte_risque_acquisition_lyme2024.pdf"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a:t>Communauté des maladies émergentes et zoonotiques</a:t>
            </a:r>
            <a:br>
              <a:rPr lang="fr-FR" sz="2800" dirty="0"/>
            </a:br>
            <a:r>
              <a:rPr lang="fr-FR" sz="2000" i="1" dirty="0"/>
              <a:t>Identifier les risques émergents grâce à l'intelligence collective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CMEZ - Mise à jour du réseau </a:t>
            </a:r>
            <a:r>
              <a:rPr lang="en-CA" altLang="en-US" dirty="0" err="1"/>
              <a:t>équin</a:t>
            </a:r>
            <a:r>
              <a:rPr lang="en-CA" altLang="en-US" dirty="0"/>
              <a:t> de la SCSSA</a:t>
            </a:r>
          </a:p>
          <a:p>
            <a:pPr eaLnBrk="1" hangingPunct="1"/>
            <a:r>
              <a:rPr lang="en-CA" altLang="en-US" dirty="0"/>
              <a:t>12 septembre 2024</a:t>
            </a:r>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 </a:t>
            </a:r>
            <a:endParaRPr lang="en-US" altLang="en-US" sz="3600">
              <a:solidFill>
                <a:srgbClr val="FFFFFF"/>
              </a:solidFill>
            </a:endParaRPr>
          </a:p>
        </p:txBody>
      </p:sp>
    </p:spTree>
    <p:extLst>
      <p:ext uri="{BB962C8B-B14F-4D97-AF65-F5344CB8AC3E}">
        <p14:creationId xmlns:p14="http://schemas.microsoft.com/office/powerpoint/2010/main" val="2216345456"/>
      </p:ext>
    </p:extLst>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6ECFA9-E8B2-D28D-ED5E-94AF93ED99B1}"/>
              </a:ext>
            </a:extLst>
          </p:cNvPr>
          <p:cNvPicPr>
            <a:picLocks noChangeAspect="1"/>
          </p:cNvPicPr>
          <p:nvPr/>
        </p:nvPicPr>
        <p:blipFill>
          <a:blip r:embed="rId3"/>
          <a:stretch>
            <a:fillRect/>
          </a:stretch>
        </p:blipFill>
        <p:spPr>
          <a:xfrm>
            <a:off x="7729156" y="1016048"/>
            <a:ext cx="4370769" cy="5213299"/>
          </a:xfrm>
          <a:prstGeom prst="rect">
            <a:avLst/>
          </a:prstGeom>
          <a:ln w="19050">
            <a:solidFill>
              <a:schemeClr val="tx1"/>
            </a:solidFill>
          </a:ln>
        </p:spPr>
      </p:pic>
      <p:sp>
        <p:nvSpPr>
          <p:cNvPr id="2" name="Title 1">
            <a:extLst>
              <a:ext uri="{FF2B5EF4-FFF2-40B4-BE49-F238E27FC236}">
                <a16:creationId xmlns:a16="http://schemas.microsoft.com/office/drawing/2014/main" id="{9BBE144E-4AF5-BF34-F931-F21C0CAD6947}"/>
              </a:ext>
            </a:extLst>
          </p:cNvPr>
          <p:cNvSpPr>
            <a:spLocks noGrp="1"/>
          </p:cNvSpPr>
          <p:nvPr>
            <p:ph type="title"/>
          </p:nvPr>
        </p:nvSpPr>
        <p:spPr>
          <a:xfrm>
            <a:off x="136525" y="-87313"/>
            <a:ext cx="10515600" cy="1323976"/>
          </a:xfrm>
        </p:spPr>
        <p:txBody>
          <a:bodyPr/>
          <a:lstStyle/>
          <a:p>
            <a:pPr>
              <a:defRPr/>
            </a:pPr>
            <a:r>
              <a:rPr lang="en-US" sz="3200" dirty="0"/>
              <a:t>Nouveau ver du monde en Amérique du Sud</a:t>
            </a:r>
            <a:endParaRPr lang="en-CA" sz="3200" dirty="0"/>
          </a:p>
        </p:txBody>
      </p:sp>
      <p:sp>
        <p:nvSpPr>
          <p:cNvPr id="26628" name="Text Placeholder 2">
            <a:extLst>
              <a:ext uri="{FF2B5EF4-FFF2-40B4-BE49-F238E27FC236}">
                <a16:creationId xmlns:a16="http://schemas.microsoft.com/office/drawing/2014/main" id="{2F9A3B65-AF79-E3F4-9454-71D8DBCBC524}"/>
              </a:ext>
            </a:extLst>
          </p:cNvPr>
          <p:cNvSpPr>
            <a:spLocks noGrp="1"/>
          </p:cNvSpPr>
          <p:nvPr>
            <p:ph type="body" sz="quarter" idx="13"/>
          </p:nvPr>
        </p:nvSpPr>
        <p:spPr>
          <a:xfrm>
            <a:off x="332285" y="865187"/>
            <a:ext cx="7193817" cy="5735637"/>
          </a:xfrm>
        </p:spPr>
        <p:txBody>
          <a:bodyPr/>
          <a:lstStyle/>
          <a:p>
            <a:r>
              <a:rPr lang="en-US" altLang="en-US" sz="2000" dirty="0"/>
              <a:t>Larve de mouche parasite - </a:t>
            </a:r>
            <a:r>
              <a:rPr lang="en-CA" altLang="en-US" sz="2000" i="1" dirty="0" err="1"/>
              <a:t>Cochliomyia hominivorax </a:t>
            </a:r>
            <a:r>
              <a:rPr lang="en-CA" altLang="en-US" sz="2000" dirty="0"/>
              <a:t>causant la myiase des plaies</a:t>
            </a:r>
            <a:endParaRPr lang="en-US" altLang="en-US" sz="2000" dirty="0"/>
          </a:p>
          <a:p>
            <a:r>
              <a:rPr lang="en-US" altLang="en-US" sz="2000" dirty="0"/>
              <a:t>Augmentation continue du nombre de cas positifs signalés au Costa Rica, au Nicaragua et au Panama au cours des </a:t>
            </a:r>
            <a:r>
              <a:rPr lang="en-US" altLang="en-US" sz="2000" dirty="0" err="1"/>
              <a:t>derniers</a:t>
            </a:r>
            <a:r>
              <a:rPr lang="en-US" altLang="en-US" sz="2000" dirty="0"/>
              <a:t> </a:t>
            </a:r>
            <a:r>
              <a:rPr lang="en-US" altLang="en-US" sz="2000" dirty="0" err="1"/>
              <a:t>mois</a:t>
            </a:r>
            <a:endParaRPr lang="en-US" altLang="en-US" sz="2000" dirty="0"/>
          </a:p>
          <a:p>
            <a:pPr lvl="1"/>
            <a:r>
              <a:rPr lang="en-US" altLang="en-US" sz="1800" u="sng" dirty="0">
                <a:hlinkClick r:id="rId4"/>
              </a:rPr>
              <a:t>Le Costa Rica </a:t>
            </a:r>
            <a:r>
              <a:rPr lang="en-US" altLang="en-US" sz="1800" dirty="0"/>
              <a:t>a déclaré une urgence sanitaire en février 2024</a:t>
            </a:r>
          </a:p>
          <a:p>
            <a:pPr lvl="1"/>
            <a:r>
              <a:rPr lang="en-US" altLang="en-US" sz="1800" dirty="0">
                <a:hlinkClick r:id="rId5"/>
              </a:rPr>
              <a:t>Le Nicaragua </a:t>
            </a:r>
            <a:r>
              <a:rPr lang="en-US" altLang="en-US" sz="1800" dirty="0"/>
              <a:t>a déclaré une alerte de santé animale en </a:t>
            </a:r>
            <a:r>
              <a:rPr lang="en-US" altLang="en-US" sz="1800" dirty="0" err="1"/>
              <a:t>avril</a:t>
            </a:r>
            <a:r>
              <a:rPr lang="en-US" altLang="en-US" sz="1800" dirty="0"/>
              <a:t> 2024</a:t>
            </a:r>
          </a:p>
          <a:p>
            <a:r>
              <a:rPr lang="en-US" altLang="en-US" sz="2000" dirty="0"/>
              <a:t>Au 31 août 2024, selon la </a:t>
            </a:r>
            <a:r>
              <a:rPr lang="en-US" altLang="en-US" sz="2000" dirty="0">
                <a:hlinkClick r:id="rId6"/>
              </a:rPr>
              <a:t>COPEG </a:t>
            </a:r>
            <a:r>
              <a:rPr lang="en-US" altLang="en-US" sz="2000" dirty="0"/>
              <a:t>: </a:t>
            </a:r>
          </a:p>
          <a:p>
            <a:pPr lvl="1"/>
            <a:r>
              <a:rPr lang="en-US" altLang="en-US" sz="2000" dirty="0"/>
              <a:t>Panama - 15 785 cas</a:t>
            </a:r>
          </a:p>
          <a:p>
            <a:pPr lvl="1"/>
            <a:r>
              <a:rPr lang="en-US" altLang="en-US" sz="2000" dirty="0"/>
              <a:t>Costa Rica - 5 926 cas </a:t>
            </a:r>
          </a:p>
          <a:p>
            <a:pPr lvl="1"/>
            <a:r>
              <a:rPr lang="en-US" altLang="en-US" sz="2000" dirty="0"/>
              <a:t>Nicaragua - 2 291 cas</a:t>
            </a:r>
          </a:p>
          <a:p>
            <a:r>
              <a:rPr lang="en-US" altLang="en-US" sz="2000" dirty="0"/>
              <a:t>29 juillet 2024 - Le </a:t>
            </a:r>
            <a:r>
              <a:rPr lang="en-US" altLang="en-US" sz="2000" dirty="0">
                <a:hlinkClick r:id="rId7"/>
              </a:rPr>
              <a:t>Costa Rica </a:t>
            </a:r>
            <a:r>
              <a:rPr lang="en-US" altLang="en-US" sz="2000" dirty="0"/>
              <a:t>a signalé 22 cas humains</a:t>
            </a:r>
          </a:p>
          <a:p>
            <a:r>
              <a:rPr lang="en-US" altLang="en-US" sz="2000" dirty="0"/>
              <a:t>29 juillet 2024 - Le </a:t>
            </a:r>
            <a:r>
              <a:rPr lang="en-US" altLang="en-US" sz="2000" dirty="0">
                <a:hlinkClick r:id="rId8"/>
              </a:rPr>
              <a:t>Panama </a:t>
            </a:r>
            <a:r>
              <a:rPr lang="en-US" altLang="en-US" sz="2000" dirty="0"/>
              <a:t>a signalé 49 cas humains</a:t>
            </a:r>
          </a:p>
          <a:p>
            <a:r>
              <a:rPr lang="en-US" altLang="en-US" sz="2000" dirty="0"/>
              <a:t>L'augmentation du nombre de cas peut être due à une </a:t>
            </a:r>
            <a:r>
              <a:rPr lang="en-US" altLang="en-US" sz="2000" dirty="0">
                <a:hlinkClick r:id="rId9"/>
              </a:rPr>
              <a:t>mouche </a:t>
            </a:r>
            <a:r>
              <a:rPr lang="en-US" altLang="en-US" sz="2000" dirty="0"/>
              <a:t>plus </a:t>
            </a:r>
            <a:r>
              <a:rPr lang="en-US" altLang="en-US" sz="2000" dirty="0">
                <a:hlinkClick r:id="rId9"/>
              </a:rPr>
              <a:t>agressive </a:t>
            </a:r>
            <a:r>
              <a:rPr lang="en-US" altLang="en-US" sz="2000" dirty="0"/>
              <a:t>ainsi qu'à une </a:t>
            </a:r>
            <a:r>
              <a:rPr lang="en-US" altLang="en-US" sz="2000" dirty="0" err="1">
                <a:hlinkClick r:id="rId7"/>
              </a:rPr>
              <a:t>pluviométrie</a:t>
            </a:r>
            <a:r>
              <a:rPr lang="en-US" altLang="en-US" sz="2000" dirty="0">
                <a:hlinkClick r:id="rId7"/>
              </a:rPr>
              <a:t> accrue</a:t>
            </a:r>
            <a:endParaRPr lang="en-US" altLang="en-US" sz="2400" dirty="0"/>
          </a:p>
          <a:p>
            <a:pPr lvl="1"/>
            <a:endParaRPr lang="en-US" altLang="en-US" sz="2000" dirty="0"/>
          </a:p>
        </p:txBody>
      </p:sp>
      <p:sp>
        <p:nvSpPr>
          <p:cNvPr id="4" name="Slide Number Placeholder 3">
            <a:extLst>
              <a:ext uri="{FF2B5EF4-FFF2-40B4-BE49-F238E27FC236}">
                <a16:creationId xmlns:a16="http://schemas.microsoft.com/office/drawing/2014/main" id="{53A81E06-F040-92F7-5528-44272E3048E7}"/>
              </a:ext>
            </a:extLst>
          </p:cNvPr>
          <p:cNvSpPr>
            <a:spLocks noGrp="1"/>
          </p:cNvSpPr>
          <p:nvPr>
            <p:ph type="sldNum" sz="quarter" idx="14"/>
          </p:nvPr>
        </p:nvSpPr>
        <p:spPr>
          <a:xfrm>
            <a:off x="10286919" y="1016048"/>
            <a:ext cx="1447800" cy="365125"/>
          </a:xfrm>
        </p:spPr>
        <p:txBody>
          <a:bodyPr rtlCol="0"/>
          <a:lstStyle/>
          <a:p>
            <a:pPr fontAlgn="auto">
              <a:spcBef>
                <a:spcPts val="0"/>
              </a:spcBef>
              <a:spcAft>
                <a:spcPts val="0"/>
              </a:spcAft>
              <a:defRPr/>
            </a:pPr>
            <a:r>
              <a:rPr lang="en-CA" dirty="0">
                <a:solidFill>
                  <a:schemeClr val="tx1">
                    <a:tint val="75000"/>
                  </a:schemeClr>
                </a:solidFill>
                <a:latin typeface="+mn-lt"/>
                <a:hlinkClick r:id="rId10"/>
              </a:rPr>
              <a:t>k7576-1 : USDA ARS</a:t>
            </a:r>
            <a:endParaRPr lang="en-US" dirty="0">
              <a:solidFill>
                <a:schemeClr val="tx1">
                  <a:tint val="75000"/>
                </a:schemeClr>
              </a:solidFill>
              <a:latin typeface="+mn-lt"/>
            </a:endParaRPr>
          </a:p>
        </p:txBody>
      </p:sp>
      <p:pic>
        <p:nvPicPr>
          <p:cNvPr id="26631" name="Picture 2">
            <a:extLst>
              <a:ext uri="{FF2B5EF4-FFF2-40B4-BE49-F238E27FC236}">
                <a16:creationId xmlns:a16="http://schemas.microsoft.com/office/drawing/2014/main" id="{E6605181-E1D2-BB8F-031A-D98CDBB18A36}"/>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661223" y="1298222"/>
            <a:ext cx="1981803" cy="17569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hlinkClick r:id="rId6"/>
            <a:extLst>
              <a:ext uri="{FF2B5EF4-FFF2-40B4-BE49-F238E27FC236}">
                <a16:creationId xmlns:a16="http://schemas.microsoft.com/office/drawing/2014/main" id="{EC36C2B8-4BED-35AE-3A0E-048A3B7C5897}"/>
              </a:ext>
            </a:extLst>
          </p:cNvPr>
          <p:cNvSpPr txBox="1"/>
          <p:nvPr/>
        </p:nvSpPr>
        <p:spPr>
          <a:xfrm>
            <a:off x="11225966" y="5888317"/>
            <a:ext cx="1932067" cy="369332"/>
          </a:xfrm>
          <a:prstGeom prst="rect">
            <a:avLst/>
          </a:prstGeom>
          <a:noFill/>
        </p:spPr>
        <p:txBody>
          <a:bodyPr wrap="square" rtlCol="0">
            <a:spAutoFit/>
          </a:bodyPr>
          <a:lstStyle/>
          <a:p>
            <a:r>
              <a:rPr lang="en-CA" dirty="0">
                <a:hlinkClick r:id="rId6"/>
              </a:rPr>
              <a:t>COPEG</a:t>
            </a:r>
            <a:endParaRPr lang="en-CA" dirty="0"/>
          </a:p>
        </p:txBody>
      </p:sp>
    </p:spTree>
    <p:extLst>
      <p:ext uri="{BB962C8B-B14F-4D97-AF65-F5344CB8AC3E}">
        <p14:creationId xmlns:p14="http://schemas.microsoft.com/office/powerpoint/2010/main" val="3516258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0052E-54C2-3C57-B4CE-8D876970369F}"/>
              </a:ext>
            </a:extLst>
          </p:cNvPr>
          <p:cNvSpPr>
            <a:spLocks noGrp="1"/>
          </p:cNvSpPr>
          <p:nvPr>
            <p:ph type="title"/>
          </p:nvPr>
        </p:nvSpPr>
        <p:spPr>
          <a:xfrm>
            <a:off x="263769" y="136525"/>
            <a:ext cx="10515600" cy="1325563"/>
          </a:xfrm>
        </p:spPr>
        <p:txBody>
          <a:bodyPr/>
          <a:lstStyle/>
          <a:p>
            <a:r>
              <a:rPr lang="en-CA" dirty="0"/>
              <a:t>Rapports scientifiques</a:t>
            </a:r>
          </a:p>
        </p:txBody>
      </p:sp>
      <p:sp>
        <p:nvSpPr>
          <p:cNvPr id="3" name="Content Placeholder 2">
            <a:extLst>
              <a:ext uri="{FF2B5EF4-FFF2-40B4-BE49-F238E27FC236}">
                <a16:creationId xmlns:a16="http://schemas.microsoft.com/office/drawing/2014/main" id="{D387DBE9-A9AC-06BC-1E49-F4636C43AC49}"/>
              </a:ext>
            </a:extLst>
          </p:cNvPr>
          <p:cNvSpPr>
            <a:spLocks noGrp="1"/>
          </p:cNvSpPr>
          <p:nvPr>
            <p:ph sz="half" idx="1"/>
          </p:nvPr>
        </p:nvSpPr>
        <p:spPr>
          <a:xfrm>
            <a:off x="544286" y="1462088"/>
            <a:ext cx="10809514" cy="4351338"/>
          </a:xfrm>
        </p:spPr>
        <p:txBody>
          <a:bodyPr/>
          <a:lstStyle/>
          <a:p>
            <a:pPr marL="0" indent="0">
              <a:buNone/>
            </a:pPr>
            <a:r>
              <a:rPr lang="en-CA" b="0" i="0" dirty="0">
                <a:solidFill>
                  <a:srgbClr val="222222"/>
                </a:solidFill>
                <a:effectLst/>
                <a:hlinkClick r:id="rId3"/>
              </a:rPr>
              <a:t>Épidémiologie moléculaire du virus de l'encéphalite équine de l'Ouest, Amérique du Sud, 2023-2024</a:t>
            </a:r>
            <a:endParaRPr lang="en-CA" b="0" i="0" dirty="0">
              <a:solidFill>
                <a:srgbClr val="222222"/>
              </a:solidFill>
              <a:effectLst/>
            </a:endParaRPr>
          </a:p>
          <a:p>
            <a:r>
              <a:rPr lang="en-CA" sz="2200" b="0" i="0" dirty="0">
                <a:solidFill>
                  <a:srgbClr val="000000"/>
                </a:solidFill>
                <a:effectLst/>
              </a:rPr>
              <a:t>Le </a:t>
            </a:r>
            <a:r>
              <a:rPr lang="en-CA" sz="2200" dirty="0">
                <a:solidFill>
                  <a:srgbClr val="222222"/>
                </a:solidFill>
              </a:rPr>
              <a:t>WEEV </a:t>
            </a:r>
            <a:r>
              <a:rPr lang="en-CA" sz="2200" b="0" i="0" dirty="0">
                <a:solidFill>
                  <a:srgbClr val="000000"/>
                </a:solidFill>
                <a:effectLst/>
              </a:rPr>
              <a:t>est réapparu en décembre 2023 en Argentine et en Uruguay,</a:t>
            </a:r>
          </a:p>
          <a:p>
            <a:r>
              <a:rPr lang="en-CA" sz="2200" b="0" i="0" dirty="0">
                <a:solidFill>
                  <a:srgbClr val="000000"/>
                </a:solidFill>
                <a:effectLst/>
              </a:rPr>
              <a:t>L'épidémie a entraîné :</a:t>
            </a:r>
          </a:p>
          <a:p>
            <a:pPr lvl="1"/>
            <a:r>
              <a:rPr lang="en-CA" sz="2000" b="0" i="0" dirty="0">
                <a:solidFill>
                  <a:srgbClr val="000000"/>
                </a:solidFill>
                <a:effectLst/>
              </a:rPr>
              <a:t>217 cas humains (12 mortels)</a:t>
            </a:r>
          </a:p>
          <a:p>
            <a:pPr lvl="1"/>
            <a:r>
              <a:rPr lang="en-CA" sz="2000" b="0" i="0" dirty="0">
                <a:solidFill>
                  <a:srgbClr val="000000"/>
                </a:solidFill>
                <a:effectLst/>
              </a:rPr>
              <a:t>2 548 cas équins</a:t>
            </a:r>
            <a:endParaRPr lang="en-CA" sz="2000" dirty="0">
              <a:solidFill>
                <a:srgbClr val="000000"/>
              </a:solidFill>
            </a:endParaRPr>
          </a:p>
          <a:p>
            <a:r>
              <a:rPr lang="en-CA" sz="2200" b="0" i="0" dirty="0">
                <a:solidFill>
                  <a:srgbClr val="000000"/>
                </a:solidFill>
                <a:effectLst/>
              </a:rPr>
              <a:t>Caractérisation de 3 cas équins mortels causés par une nouvelle lignée de WEEV </a:t>
            </a:r>
            <a:endParaRPr lang="en-CA" sz="2200" dirty="0">
              <a:solidFill>
                <a:srgbClr val="222222"/>
              </a:solidFill>
            </a:endParaRPr>
          </a:p>
          <a:p>
            <a:pPr marL="0" indent="0">
              <a:buNone/>
            </a:pPr>
            <a:endParaRPr lang="en-CA" dirty="0">
              <a:hlinkClick r:id="rId4"/>
            </a:endParaRPr>
          </a:p>
          <a:p>
            <a:pPr marL="0" indent="0">
              <a:buNone/>
            </a:pPr>
            <a:r>
              <a:rPr lang="en-CA" dirty="0">
                <a:hlinkClick r:id="rId4"/>
              </a:rPr>
              <a:t>Épidémiologie des diagnostics de maladie de Lyme chez les personnes âgées, États-Unis, 2016-2019</a:t>
            </a:r>
            <a:endParaRPr lang="en-CA" dirty="0"/>
          </a:p>
          <a:p>
            <a:r>
              <a:rPr lang="en-CA" sz="2200" dirty="0"/>
              <a:t>Les données de Medicare estiment que le taux de maladie de Lyme est 7 fois plus élevé que ce que montre la surveillance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sz="2200" b="0" i="0" dirty="0">
              <a:solidFill>
                <a:srgbClr val="222222"/>
              </a:solidFill>
              <a:effectLst/>
            </a:endParaRPr>
          </a:p>
          <a:p>
            <a:pPr marL="0" indent="0">
              <a:buNone/>
            </a:pPr>
            <a:endParaRPr lang="en-CA" b="0" i="0" dirty="0">
              <a:solidFill>
                <a:srgbClr val="222222"/>
              </a:solidFill>
              <a:effectLst/>
            </a:endParaRPr>
          </a:p>
          <a:p>
            <a:endParaRPr lang="en-CA" dirty="0"/>
          </a:p>
        </p:txBody>
      </p:sp>
      <p:sp>
        <p:nvSpPr>
          <p:cNvPr id="5" name="Slide Number Placeholder 4">
            <a:extLst>
              <a:ext uri="{FF2B5EF4-FFF2-40B4-BE49-F238E27FC236}">
                <a16:creationId xmlns:a16="http://schemas.microsoft.com/office/drawing/2014/main" id="{E9551532-662B-3318-5F0D-DA17BF279DF5}"/>
              </a:ext>
            </a:extLst>
          </p:cNvPr>
          <p:cNvSpPr>
            <a:spLocks noGrp="1"/>
          </p:cNvSpPr>
          <p:nvPr>
            <p:ph type="sldNum" sz="quarter" idx="10"/>
          </p:nvPr>
        </p:nvSpPr>
        <p:spPr/>
        <p:txBody>
          <a:bodyPr/>
          <a:lstStyle/>
          <a:p>
            <a:pPr>
              <a:defRPr/>
            </a:pPr>
            <a:fld id="{222C2B47-41F2-42A5-AA41-34CCD9669551}" type="slidenum">
              <a:rPr lang="en-US" smtClean="0"/>
              <a:t>11</a:t>
            </a:fld>
            <a:endParaRPr lang="en-US" dirty="0"/>
          </a:p>
        </p:txBody>
      </p:sp>
    </p:spTree>
    <p:extLst>
      <p:ext uri="{BB962C8B-B14F-4D97-AF65-F5344CB8AC3E}">
        <p14:creationId xmlns:p14="http://schemas.microsoft.com/office/powerpoint/2010/main" val="2053685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73DBC-4083-C704-8013-45095AF187E5}"/>
              </a:ext>
            </a:extLst>
          </p:cNvPr>
          <p:cNvSpPr>
            <a:spLocks noGrp="1"/>
          </p:cNvSpPr>
          <p:nvPr>
            <p:ph type="title"/>
          </p:nvPr>
        </p:nvSpPr>
        <p:spPr>
          <a:xfrm>
            <a:off x="111369" y="98605"/>
            <a:ext cx="10515600" cy="1325563"/>
          </a:xfrm>
        </p:spPr>
        <p:txBody>
          <a:bodyPr/>
          <a:lstStyle/>
          <a:p>
            <a:r>
              <a:rPr lang="en-CA" dirty="0"/>
              <a:t>La métrite contagieuse équine en Floride</a:t>
            </a:r>
          </a:p>
        </p:txBody>
      </p:sp>
      <p:sp>
        <p:nvSpPr>
          <p:cNvPr id="3" name="Content Placeholder 2">
            <a:extLst>
              <a:ext uri="{FF2B5EF4-FFF2-40B4-BE49-F238E27FC236}">
                <a16:creationId xmlns:a16="http://schemas.microsoft.com/office/drawing/2014/main" id="{7853A3DA-A357-0026-6146-79765D129D73}"/>
              </a:ext>
            </a:extLst>
          </p:cNvPr>
          <p:cNvSpPr>
            <a:spLocks noGrp="1"/>
          </p:cNvSpPr>
          <p:nvPr>
            <p:ph sz="half" idx="1"/>
          </p:nvPr>
        </p:nvSpPr>
        <p:spPr>
          <a:xfrm>
            <a:off x="463061" y="1513861"/>
            <a:ext cx="5181600" cy="4351338"/>
          </a:xfrm>
        </p:spPr>
        <p:txBody>
          <a:bodyPr/>
          <a:lstStyle/>
          <a:p>
            <a:r>
              <a:rPr lang="en-CA" dirty="0"/>
              <a:t>L'USDA signale la </a:t>
            </a:r>
            <a:r>
              <a:rPr lang="en-CA" dirty="0">
                <a:hlinkClick r:id="rId3"/>
              </a:rPr>
              <a:t>présence </a:t>
            </a:r>
            <a:r>
              <a:rPr lang="en-CA" dirty="0"/>
              <a:t>de </a:t>
            </a:r>
            <a:r>
              <a:rPr lang="en-CA" dirty="0">
                <a:hlinkClick r:id="rId3"/>
              </a:rPr>
              <a:t>la CEM en Floride</a:t>
            </a:r>
            <a:endParaRPr lang="en-CA" dirty="0"/>
          </a:p>
          <a:p>
            <a:r>
              <a:rPr lang="en-CA" dirty="0"/>
              <a:t>La CEM est détectée sporadiquement aux États-Unis, la dernière fois qu'elle a été détectée remonte à 2013.</a:t>
            </a:r>
          </a:p>
          <a:p>
            <a:r>
              <a:rPr lang="en-CA" dirty="0"/>
              <a:t>Nombre de cas au 28 août 2024</a:t>
            </a:r>
          </a:p>
          <a:p>
            <a:pPr lvl="1"/>
            <a:r>
              <a:rPr lang="en-CA" dirty="0"/>
              <a:t>39 animaux</a:t>
            </a:r>
          </a:p>
          <a:p>
            <a:pPr lvl="2"/>
            <a:r>
              <a:rPr lang="en-CA" b="0" i="0" dirty="0">
                <a:solidFill>
                  <a:srgbClr val="1B1B1B"/>
                </a:solidFill>
                <a:effectLst/>
                <a:latin typeface="Public Sans Web"/>
              </a:rPr>
              <a:t>15 poneys domestiques (2 étalons, 1 jument et 12 hongres)</a:t>
            </a:r>
          </a:p>
          <a:p>
            <a:pPr lvl="2"/>
            <a:r>
              <a:rPr lang="en-CA" b="0" i="0" dirty="0">
                <a:solidFill>
                  <a:srgbClr val="1B1B1B"/>
                </a:solidFill>
                <a:effectLst/>
                <a:latin typeface="Public Sans Web"/>
              </a:rPr>
              <a:t>12 chevaux d'équitation (tous hongres), et </a:t>
            </a:r>
          </a:p>
          <a:p>
            <a:pPr lvl="2"/>
            <a:r>
              <a:rPr lang="en-CA" b="0" i="0" dirty="0">
                <a:solidFill>
                  <a:srgbClr val="1B1B1B"/>
                </a:solidFill>
                <a:effectLst/>
                <a:latin typeface="Public Sans Web"/>
              </a:rPr>
              <a:t>12 chevaux de trait (tous hongres)</a:t>
            </a:r>
          </a:p>
        </p:txBody>
      </p:sp>
      <p:pic>
        <p:nvPicPr>
          <p:cNvPr id="7" name="Content Placeholder 6" descr="A group of horses standing together&#10;&#10;Description automatically generated">
            <a:extLst>
              <a:ext uri="{FF2B5EF4-FFF2-40B4-BE49-F238E27FC236}">
                <a16:creationId xmlns:a16="http://schemas.microsoft.com/office/drawing/2014/main" id="{FA112F68-1FF7-5F27-AF16-BC5A0923EE53}"/>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019800" y="1825625"/>
            <a:ext cx="5964498" cy="3727811"/>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15D95D99-0EC3-A70F-5753-D5F6454932B4}"/>
              </a:ext>
            </a:extLst>
          </p:cNvPr>
          <p:cNvSpPr>
            <a:spLocks noGrp="1"/>
          </p:cNvSpPr>
          <p:nvPr>
            <p:ph type="sldNum" sz="quarter" idx="10"/>
          </p:nvPr>
        </p:nvSpPr>
        <p:spPr/>
        <p:txBody>
          <a:bodyPr/>
          <a:lstStyle/>
          <a:p>
            <a:pPr>
              <a:defRPr/>
            </a:pPr>
            <a:fld id="{222C2B47-41F2-42A5-AA41-34CCD9669551}" type="slidenum">
              <a:rPr lang="en-US" smtClean="0"/>
              <a:t>2</a:t>
            </a:fld>
            <a:endParaRPr lang="en-US" dirty="0"/>
          </a:p>
        </p:txBody>
      </p:sp>
    </p:spTree>
    <p:extLst>
      <p:ext uri="{BB962C8B-B14F-4D97-AF65-F5344CB8AC3E}">
        <p14:creationId xmlns:p14="http://schemas.microsoft.com/office/powerpoint/2010/main" val="662039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14" y="85748"/>
            <a:ext cx="10515600" cy="1325563"/>
          </a:xfrm>
        </p:spPr>
        <p:txBody>
          <a:bodyPr/>
          <a:lstStyle/>
          <a:p>
            <a:r>
              <a:rPr lang="en-CA" dirty="0"/>
              <a:t>Virus du Nil occidental </a:t>
            </a:r>
          </a:p>
        </p:txBody>
      </p:sp>
      <p:sp>
        <p:nvSpPr>
          <p:cNvPr id="3" name="Content Placeholder 2"/>
          <p:cNvSpPr>
            <a:spLocks noGrp="1"/>
          </p:cNvSpPr>
          <p:nvPr>
            <p:ph sz="half" idx="1"/>
          </p:nvPr>
        </p:nvSpPr>
        <p:spPr>
          <a:xfrm>
            <a:off x="141514" y="2581989"/>
            <a:ext cx="2184389" cy="2665118"/>
          </a:xfrm>
        </p:spPr>
        <p:txBody>
          <a:bodyPr/>
          <a:lstStyle/>
          <a:p>
            <a:pPr marL="0" indent="0">
              <a:buNone/>
            </a:pPr>
            <a:r>
              <a:rPr lang="en-CA" sz="2600" dirty="0"/>
              <a:t>Augmentation du nombre de signaux pendant les mois d'été au Canada et aux États-Unis</a:t>
            </a:r>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t>3</a:t>
            </a:fld>
            <a:endParaRPr lang="en-US"/>
          </a:p>
        </p:txBody>
      </p:sp>
      <p:pic>
        <p:nvPicPr>
          <p:cNvPr id="8" name="Picture 7">
            <a:extLst>
              <a:ext uri="{FF2B5EF4-FFF2-40B4-BE49-F238E27FC236}">
                <a16:creationId xmlns:a16="http://schemas.microsoft.com/office/drawing/2014/main" id="{E4A2F938-9DB6-3BB9-F114-E2F02087966B}"/>
              </a:ext>
            </a:extLst>
          </p:cNvPr>
          <p:cNvPicPr>
            <a:picLocks noChangeAspect="1"/>
          </p:cNvPicPr>
          <p:nvPr/>
        </p:nvPicPr>
        <p:blipFill>
          <a:blip r:embed="rId3"/>
          <a:stretch>
            <a:fillRect/>
          </a:stretch>
        </p:blipFill>
        <p:spPr>
          <a:xfrm>
            <a:off x="2383666" y="1549969"/>
            <a:ext cx="9463268" cy="4806382"/>
          </a:xfrm>
          <a:prstGeom prst="rect">
            <a:avLst/>
          </a:prstGeom>
          <a:ln w="19050">
            <a:solidFill>
              <a:schemeClr val="tx1"/>
            </a:solidFill>
          </a:ln>
        </p:spPr>
      </p:pic>
      <p:sp>
        <p:nvSpPr>
          <p:cNvPr id="4" name="Rectangle 3">
            <a:extLst>
              <a:ext uri="{FF2B5EF4-FFF2-40B4-BE49-F238E27FC236}">
                <a16:creationId xmlns:a16="http://schemas.microsoft.com/office/drawing/2014/main" id="{4BFD229A-4B73-B27A-F988-8ECE0526C65F}"/>
              </a:ext>
            </a:extLst>
          </p:cNvPr>
          <p:cNvSpPr/>
          <p:nvPr/>
        </p:nvSpPr>
        <p:spPr>
          <a:xfrm>
            <a:off x="11495314" y="2598216"/>
            <a:ext cx="323612" cy="311678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44229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61" y="18255"/>
            <a:ext cx="10515600" cy="1325563"/>
          </a:xfrm>
        </p:spPr>
        <p:txBody>
          <a:bodyPr/>
          <a:lstStyle/>
          <a:p>
            <a:r>
              <a:rPr lang="en-CA" dirty="0"/>
              <a:t>VNO - juin/juillet</a:t>
            </a:r>
          </a:p>
        </p:txBody>
      </p:sp>
      <p:sp>
        <p:nvSpPr>
          <p:cNvPr id="4" name="Content Placeholder 3"/>
          <p:cNvSpPr>
            <a:spLocks noGrp="1"/>
          </p:cNvSpPr>
          <p:nvPr>
            <p:ph sz="half" idx="2"/>
          </p:nvPr>
        </p:nvSpPr>
        <p:spPr>
          <a:xfrm>
            <a:off x="620488" y="1098794"/>
            <a:ext cx="5072742" cy="4351338"/>
          </a:xfrm>
        </p:spPr>
        <p:txBody>
          <a:bodyPr/>
          <a:lstStyle/>
          <a:p>
            <a:pPr marL="0" indent="0">
              <a:buFont typeface="Arial" panose="020B0604020202020204" pitchFamily="34" charset="0"/>
              <a:buNone/>
            </a:pPr>
            <a:r>
              <a:rPr lang="en-CA" sz="2800" b="1" u="sng" dirty="0"/>
              <a:t>JUIN</a:t>
            </a:r>
            <a:endParaRPr lang="en-CA" sz="2800" b="1" dirty="0"/>
          </a:p>
          <a:p>
            <a:pPr marL="0" indent="0">
              <a:buFont typeface="Arial" panose="020B0604020202020204" pitchFamily="34" charset="0"/>
              <a:buNone/>
            </a:pPr>
            <a:r>
              <a:rPr lang="en-CA" sz="2400" b="1" i="1" dirty="0"/>
              <a:t>Canada</a:t>
            </a:r>
            <a:endParaRPr lang="en-CA" sz="2400" b="1" i="1" dirty="0">
              <a:hlinkClick r:id="rId3"/>
            </a:endParaRPr>
          </a:p>
          <a:p>
            <a:r>
              <a:rPr lang="en-CA" sz="2200" dirty="0"/>
              <a:t>Deux corbeaux à </a:t>
            </a:r>
            <a:r>
              <a:rPr lang="en-CA" sz="2200" dirty="0">
                <a:hlinkClick r:id="rId3"/>
              </a:rPr>
              <a:t>North Bay</a:t>
            </a:r>
            <a:endParaRPr lang="fr-FR" sz="2200" dirty="0"/>
          </a:p>
          <a:p>
            <a:pPr marL="0" indent="0">
              <a:buFont typeface="Arial" panose="020B0604020202020204" pitchFamily="34" charset="0"/>
              <a:buNone/>
            </a:pPr>
            <a:endParaRPr lang="fr-FR" sz="2200" b="1" i="1" dirty="0"/>
          </a:p>
          <a:p>
            <a:pPr marL="0" indent="0">
              <a:buFont typeface="Arial" panose="020B0604020202020204" pitchFamily="34" charset="0"/>
              <a:buNone/>
            </a:pPr>
            <a:r>
              <a:rPr lang="fr-FR" sz="2400" b="1" i="1" dirty="0"/>
              <a:t>ÉTATS-UNIS</a:t>
            </a:r>
          </a:p>
          <a:p>
            <a:r>
              <a:rPr lang="en-CA" sz="2200" dirty="0"/>
              <a:t>Moustiques dans 13 comtés de </a:t>
            </a:r>
            <a:r>
              <a:rPr lang="en-CA" sz="2200" dirty="0">
                <a:hlinkClick r:id="rId4"/>
              </a:rPr>
              <a:t>l'Illinois </a:t>
            </a:r>
            <a:r>
              <a:rPr lang="en-CA" sz="2200" dirty="0"/>
              <a:t>et dans </a:t>
            </a:r>
            <a:r>
              <a:rPr lang="en-CA" sz="2200" dirty="0">
                <a:hlinkClick r:id="rId5"/>
              </a:rPr>
              <a:t>le sud du Nevada</a:t>
            </a:r>
            <a:endParaRPr lang="fr-FR" sz="2200" dirty="0"/>
          </a:p>
          <a:p>
            <a:pPr marL="0" indent="0">
              <a:buNone/>
            </a:pPr>
            <a:endParaRPr lang="en-CA" b="1"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t>4</a:t>
            </a:fld>
            <a:endParaRPr lang="en-US"/>
          </a:p>
        </p:txBody>
      </p:sp>
      <p:sp>
        <p:nvSpPr>
          <p:cNvPr id="10" name="Content Placeholder 2"/>
          <p:cNvSpPr>
            <a:spLocks noGrp="1"/>
          </p:cNvSpPr>
          <p:nvPr>
            <p:ph sz="half" idx="1"/>
          </p:nvPr>
        </p:nvSpPr>
        <p:spPr>
          <a:xfrm>
            <a:off x="6095999" y="1000531"/>
            <a:ext cx="5475513" cy="4792889"/>
          </a:xfrm>
        </p:spPr>
        <p:txBody>
          <a:bodyPr/>
          <a:lstStyle/>
          <a:p>
            <a:pPr marL="0" indent="0">
              <a:buNone/>
            </a:pPr>
            <a:r>
              <a:rPr lang="en-CA" b="1" u="sng" dirty="0"/>
              <a:t>JUILLET</a:t>
            </a:r>
            <a:endParaRPr lang="en-CA" dirty="0"/>
          </a:p>
          <a:p>
            <a:pPr marL="0" indent="0">
              <a:buNone/>
            </a:pPr>
            <a:r>
              <a:rPr lang="en-CA" sz="2400" b="1" i="1" dirty="0"/>
              <a:t>Canada</a:t>
            </a:r>
          </a:p>
          <a:p>
            <a:r>
              <a:rPr lang="en-CA" sz="2200" b="1" dirty="0"/>
              <a:t>Cas de cheval dans la </a:t>
            </a:r>
            <a:r>
              <a:rPr lang="en-CA" sz="2200" dirty="0" err="1">
                <a:hlinkClick r:id="rId6"/>
              </a:rPr>
              <a:t>région </a:t>
            </a:r>
            <a:r>
              <a:rPr lang="en-CA" sz="2200" dirty="0">
                <a:hlinkClick r:id="rId6"/>
              </a:rPr>
              <a:t>du Saguenay </a:t>
            </a:r>
            <a:r>
              <a:rPr lang="en-CA" sz="2200" dirty="0"/>
              <a:t>(Québec)</a:t>
            </a:r>
          </a:p>
          <a:p>
            <a:r>
              <a:rPr lang="en-CA" sz="2200" b="1" dirty="0"/>
              <a:t>Cas humain à </a:t>
            </a:r>
            <a:r>
              <a:rPr lang="en-CA" sz="2200" dirty="0">
                <a:hlinkClick r:id="rId7"/>
              </a:rPr>
              <a:t>Ottawa </a:t>
            </a:r>
            <a:r>
              <a:rPr lang="en-CA" sz="2200" dirty="0"/>
              <a:t>(Ontario)</a:t>
            </a:r>
          </a:p>
          <a:p>
            <a:pPr marL="0" indent="0">
              <a:buNone/>
            </a:pPr>
            <a:endParaRPr lang="en-CA" sz="2200" dirty="0"/>
          </a:p>
          <a:p>
            <a:pPr marL="0" indent="0">
              <a:buNone/>
            </a:pPr>
            <a:r>
              <a:rPr lang="en-CA" sz="2400" b="1" i="1" dirty="0"/>
              <a:t>ÉTATS-UNIS</a:t>
            </a:r>
          </a:p>
          <a:p>
            <a:r>
              <a:rPr lang="fr-FR" sz="2200" b="1" dirty="0"/>
              <a:t>Cas de chevaux </a:t>
            </a:r>
            <a:r>
              <a:rPr lang="fr-FR" sz="2200" dirty="0"/>
              <a:t>au </a:t>
            </a:r>
            <a:r>
              <a:rPr lang="en-CA" sz="2200" dirty="0">
                <a:hlinkClick r:id="rId8"/>
              </a:rPr>
              <a:t>Nevada</a:t>
            </a:r>
            <a:r>
              <a:rPr lang="en-CA" sz="2200" dirty="0"/>
              <a:t>, en </a:t>
            </a:r>
            <a:r>
              <a:rPr lang="en-CA" sz="2200" dirty="0">
                <a:hlinkClick r:id="rId9"/>
              </a:rPr>
              <a:t>Oklahoma </a:t>
            </a:r>
            <a:r>
              <a:rPr lang="en-CA" sz="2200" dirty="0"/>
              <a:t>et en Californie (</a:t>
            </a:r>
            <a:r>
              <a:rPr lang="en-CA" sz="2200" dirty="0">
                <a:hlinkClick r:id="rId10"/>
              </a:rPr>
              <a:t>cheval </a:t>
            </a:r>
            <a:r>
              <a:rPr lang="en-CA" sz="2200" dirty="0"/>
              <a:t>et </a:t>
            </a:r>
            <a:r>
              <a:rPr lang="en-CA" sz="2200" dirty="0">
                <a:hlinkClick r:id="rId11"/>
              </a:rPr>
              <a:t>étalon</a:t>
            </a:r>
            <a:r>
              <a:rPr lang="en-CA" sz="2200" dirty="0"/>
              <a:t>)</a:t>
            </a:r>
          </a:p>
          <a:p>
            <a:r>
              <a:rPr lang="en-CA" sz="2200" b="1" dirty="0"/>
              <a:t>Cas humains </a:t>
            </a:r>
            <a:r>
              <a:rPr lang="en-CA" sz="2200" dirty="0"/>
              <a:t>au </a:t>
            </a:r>
            <a:r>
              <a:rPr lang="en-CA" sz="2200" dirty="0">
                <a:hlinkClick r:id="rId12"/>
              </a:rPr>
              <a:t>Texas</a:t>
            </a:r>
            <a:r>
              <a:rPr lang="en-CA" sz="2200" dirty="0"/>
              <a:t>, en </a:t>
            </a:r>
            <a:r>
              <a:rPr lang="en-CA" sz="2200" dirty="0">
                <a:hlinkClick r:id="rId13"/>
              </a:rPr>
              <a:t>Illinois </a:t>
            </a:r>
            <a:r>
              <a:rPr lang="en-CA" sz="2200" dirty="0"/>
              <a:t>et en </a:t>
            </a:r>
            <a:r>
              <a:rPr lang="en-CA" sz="2200" dirty="0">
                <a:hlinkClick r:id="rId14"/>
              </a:rPr>
              <a:t>Louisiane</a:t>
            </a:r>
            <a:endParaRPr lang="en-CA" sz="2200" dirty="0"/>
          </a:p>
          <a:p>
            <a:r>
              <a:rPr lang="en-CA" sz="2200" b="1" dirty="0"/>
              <a:t>Moustiques </a:t>
            </a:r>
            <a:r>
              <a:rPr lang="en-CA" sz="2200" dirty="0"/>
              <a:t>positifs dans le </a:t>
            </a:r>
            <a:r>
              <a:rPr lang="en-CA" sz="2200" dirty="0">
                <a:hlinkClick r:id="rId15"/>
              </a:rPr>
              <a:t>New Jersey </a:t>
            </a:r>
            <a:r>
              <a:rPr lang="en-CA" sz="2200" dirty="0"/>
              <a:t>et à </a:t>
            </a:r>
            <a:r>
              <a:rPr lang="en-CA" sz="2200" dirty="0">
                <a:hlinkClick r:id="rId16"/>
              </a:rPr>
              <a:t>Pittsburgh</a:t>
            </a:r>
            <a:endParaRPr lang="fr-FR" sz="2200" dirty="0"/>
          </a:p>
        </p:txBody>
      </p:sp>
    </p:spTree>
    <p:extLst>
      <p:ext uri="{BB962C8B-B14F-4D97-AF65-F5344CB8AC3E}">
        <p14:creationId xmlns:p14="http://schemas.microsoft.com/office/powerpoint/2010/main" val="2944964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816" y="92223"/>
            <a:ext cx="10515600" cy="1325563"/>
          </a:xfrm>
        </p:spPr>
        <p:txBody>
          <a:bodyPr/>
          <a:lstStyle/>
          <a:p>
            <a:r>
              <a:rPr lang="en-CA" dirty="0"/>
              <a:t>VNO - août/septembre</a:t>
            </a:r>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t>5</a:t>
            </a:fld>
            <a:endParaRPr lang="en-US"/>
          </a:p>
        </p:txBody>
      </p:sp>
      <p:sp>
        <p:nvSpPr>
          <p:cNvPr id="7" name="Content Placeholder 2">
            <a:extLst>
              <a:ext uri="{FF2B5EF4-FFF2-40B4-BE49-F238E27FC236}">
                <a16:creationId xmlns:a16="http://schemas.microsoft.com/office/drawing/2014/main" id="{1E891B2E-0186-B419-1A1D-E1495A5582FA}"/>
              </a:ext>
            </a:extLst>
          </p:cNvPr>
          <p:cNvSpPr>
            <a:spLocks noGrp="1"/>
          </p:cNvSpPr>
          <p:nvPr>
            <p:ph sz="half" idx="1"/>
          </p:nvPr>
        </p:nvSpPr>
        <p:spPr>
          <a:xfrm>
            <a:off x="574098" y="1224414"/>
            <a:ext cx="5802087" cy="5314497"/>
          </a:xfrm>
        </p:spPr>
        <p:txBody>
          <a:bodyPr/>
          <a:lstStyle/>
          <a:p>
            <a:pPr marL="0" indent="0">
              <a:buNone/>
            </a:pPr>
            <a:r>
              <a:rPr lang="en-CA" sz="2000" b="1" u="sng" dirty="0"/>
              <a:t>CANADA</a:t>
            </a:r>
          </a:p>
          <a:p>
            <a:pPr marL="0" indent="0">
              <a:buNone/>
            </a:pPr>
            <a:r>
              <a:rPr lang="en-CA" sz="2000" b="1" dirty="0"/>
              <a:t>Cas des chevaux :</a:t>
            </a:r>
          </a:p>
          <a:p>
            <a:pPr marL="0" indent="0">
              <a:buNone/>
            </a:pPr>
            <a:endParaRPr lang="en-CA" sz="2000" b="1" dirty="0"/>
          </a:p>
          <a:p>
            <a:pPr marL="0" indent="0">
              <a:buNone/>
            </a:pPr>
            <a:endParaRPr lang="en-CA" sz="2000" dirty="0"/>
          </a:p>
          <a:p>
            <a:pPr marL="0" indent="0">
              <a:buNone/>
            </a:pPr>
            <a:endParaRPr lang="en-CA" sz="2000" dirty="0"/>
          </a:p>
          <a:p>
            <a:pPr marL="0" indent="0">
              <a:lnSpc>
                <a:spcPct val="80000"/>
              </a:lnSpc>
              <a:buNone/>
            </a:pPr>
            <a:r>
              <a:rPr lang="en-CA" sz="2000" b="1" dirty="0"/>
              <a:t>Autres cas :</a:t>
            </a:r>
            <a:endParaRPr lang="en-CA" sz="2000" b="1" dirty="0">
              <a:hlinkClick r:id="rId3"/>
            </a:endParaRPr>
          </a:p>
          <a:p>
            <a:pPr>
              <a:lnSpc>
                <a:spcPct val="80000"/>
              </a:lnSpc>
            </a:pPr>
            <a:r>
              <a:rPr lang="en-CA" sz="2000" dirty="0">
                <a:hlinkClick r:id="rId3"/>
              </a:rPr>
              <a:t>Surveillance - Santé publique </a:t>
            </a:r>
            <a:r>
              <a:rPr lang="en-CA" sz="2000" dirty="0"/>
              <a:t>Ontario </a:t>
            </a:r>
          </a:p>
          <a:p>
            <a:pPr marL="446088" indent="-446088">
              <a:lnSpc>
                <a:spcPct val="80000"/>
              </a:lnSpc>
              <a:buNone/>
            </a:pPr>
            <a:r>
              <a:rPr lang="en-CA" sz="2000" dirty="0"/>
              <a:t>	Au 31 août 2024 - 12 cas humains, 196 pools de moustiques positifs</a:t>
            </a:r>
          </a:p>
          <a:p>
            <a:pPr lvl="1">
              <a:lnSpc>
                <a:spcPct val="80000"/>
              </a:lnSpc>
            </a:pPr>
            <a:r>
              <a:rPr lang="en-CA" sz="2000" dirty="0">
                <a:hlinkClick r:id="rId4"/>
              </a:rPr>
              <a:t>Essex-Windsor </a:t>
            </a:r>
            <a:r>
              <a:rPr lang="en-CA" sz="2000" dirty="0"/>
              <a:t>(humain)</a:t>
            </a:r>
          </a:p>
          <a:p>
            <a:pPr lvl="1">
              <a:lnSpc>
                <a:spcPct val="80000"/>
              </a:lnSpc>
            </a:pPr>
            <a:r>
              <a:rPr lang="en-CA" sz="2000" dirty="0">
                <a:hlinkClick r:id="rId5"/>
              </a:rPr>
              <a:t>Londres </a:t>
            </a:r>
            <a:r>
              <a:rPr lang="en-CA" sz="2000" dirty="0"/>
              <a:t>(humain)</a:t>
            </a:r>
          </a:p>
          <a:p>
            <a:pPr lvl="1">
              <a:lnSpc>
                <a:spcPct val="80000"/>
              </a:lnSpc>
            </a:pPr>
            <a:r>
              <a:rPr lang="en-CA" sz="2000" dirty="0">
                <a:hlinkClick r:id="rId6"/>
              </a:rPr>
              <a:t>District d'Algoma </a:t>
            </a:r>
            <a:r>
              <a:rPr lang="en-CA" sz="2000" dirty="0"/>
              <a:t>(humain)</a:t>
            </a:r>
          </a:p>
          <a:p>
            <a:pPr marL="342900" indent="-342900">
              <a:spcBef>
                <a:spcPts val="0"/>
              </a:spcBef>
              <a:buFont typeface="Arial" panose="020B0604020202020204" pitchFamily="34" charset="0"/>
              <a:buChar char="•"/>
            </a:pPr>
            <a:endParaRPr lang="en-CA" sz="800" dirty="0">
              <a:hlinkClick r:id="rId7"/>
            </a:endParaRPr>
          </a:p>
          <a:p>
            <a:pPr marL="342900" indent="-342900">
              <a:spcBef>
                <a:spcPts val="0"/>
              </a:spcBef>
              <a:buFont typeface="Arial" panose="020B0604020202020204" pitchFamily="34" charset="0"/>
              <a:buChar char="•"/>
            </a:pPr>
            <a:r>
              <a:rPr lang="en-CA" sz="2000" dirty="0">
                <a:hlinkClick r:id="rId7"/>
              </a:rPr>
              <a:t>North Bay </a:t>
            </a:r>
            <a:r>
              <a:rPr lang="en-CA" sz="2000" dirty="0"/>
              <a:t>(faucon)</a:t>
            </a:r>
          </a:p>
          <a:p>
            <a:pPr marL="342900" indent="-342900">
              <a:spcBef>
                <a:spcPts val="0"/>
              </a:spcBef>
              <a:buFont typeface="Arial" panose="020B0604020202020204" pitchFamily="34" charset="0"/>
              <a:buChar char="•"/>
            </a:pPr>
            <a:r>
              <a:rPr lang="en-CA" sz="2000" dirty="0">
                <a:hlinkClick r:id="rId4"/>
              </a:rPr>
              <a:t>Grey-Bruce </a:t>
            </a:r>
            <a:r>
              <a:rPr lang="en-CA" sz="2000" dirty="0"/>
              <a:t>(corbeau)</a:t>
            </a:r>
            <a:endParaRPr lang="en-CA" sz="2000" dirty="0">
              <a:hlinkClick r:id="rId4"/>
            </a:endParaRPr>
          </a:p>
          <a:p>
            <a:pPr marL="342900" indent="-342900">
              <a:spcBef>
                <a:spcPts val="0"/>
              </a:spcBef>
              <a:buFont typeface="Arial" panose="020B0604020202020204" pitchFamily="34" charset="0"/>
              <a:buChar char="•"/>
            </a:pPr>
            <a:r>
              <a:rPr lang="en-CA" sz="2000" dirty="0">
                <a:hlinkClick r:id="rId4"/>
              </a:rPr>
              <a:t>Comté de Perth </a:t>
            </a:r>
            <a:r>
              <a:rPr lang="en-CA" sz="2000" dirty="0"/>
              <a:t>et </a:t>
            </a:r>
            <a:r>
              <a:rPr lang="en-CA" sz="2000" dirty="0">
                <a:hlinkClick r:id="rId8"/>
              </a:rPr>
              <a:t>Chatham-Kent </a:t>
            </a:r>
            <a:r>
              <a:rPr lang="en-CA" sz="2000" dirty="0"/>
              <a:t>(moustiques)</a:t>
            </a:r>
          </a:p>
          <a:p>
            <a:pPr marL="0" indent="0">
              <a:lnSpc>
                <a:spcPct val="80000"/>
              </a:lnSpc>
              <a:buNone/>
            </a:pPr>
            <a:endParaRPr lang="en-CA" sz="2000" b="1" dirty="0"/>
          </a:p>
          <a:p>
            <a:pPr marL="0" indent="0">
              <a:lnSpc>
                <a:spcPct val="80000"/>
              </a:lnSpc>
              <a:buNone/>
            </a:pPr>
            <a:endParaRPr lang="en-CA" sz="2000" dirty="0"/>
          </a:p>
          <a:p>
            <a:pPr marL="0" indent="0">
              <a:lnSpc>
                <a:spcPct val="80000"/>
              </a:lnSpc>
              <a:buNone/>
            </a:pPr>
            <a:endParaRPr lang="en-CA" sz="2000" dirty="0"/>
          </a:p>
          <a:p>
            <a:pPr marL="0" indent="0">
              <a:buNone/>
            </a:pPr>
            <a:endParaRPr lang="fr-FR" sz="1400" dirty="0"/>
          </a:p>
        </p:txBody>
      </p:sp>
      <p:sp>
        <p:nvSpPr>
          <p:cNvPr id="8" name="TextBox 7">
            <a:extLst>
              <a:ext uri="{FF2B5EF4-FFF2-40B4-BE49-F238E27FC236}">
                <a16:creationId xmlns:a16="http://schemas.microsoft.com/office/drawing/2014/main" id="{FCDB31B6-EE88-941B-A8BC-3E5DFFFF9FAD}"/>
              </a:ext>
            </a:extLst>
          </p:cNvPr>
          <p:cNvSpPr txBox="1"/>
          <p:nvPr/>
        </p:nvSpPr>
        <p:spPr>
          <a:xfrm>
            <a:off x="572059" y="2039356"/>
            <a:ext cx="6611288" cy="1938992"/>
          </a:xfrm>
          <a:prstGeom prst="rect">
            <a:avLst/>
          </a:prstGeom>
          <a:noFill/>
        </p:spPr>
        <p:txBody>
          <a:bodyPr wrap="square" numCol="2" rtlCol="0">
            <a:spAutoFit/>
          </a:bodyPr>
          <a:lstStyle/>
          <a:p>
            <a:pPr marL="342900" indent="-342900">
              <a:buFont typeface="Arial" panose="020B0604020202020204" pitchFamily="34" charset="0"/>
              <a:buChar char="•"/>
            </a:pPr>
            <a:r>
              <a:rPr lang="en-CA" sz="2000" dirty="0"/>
              <a:t>Pays de</a:t>
            </a:r>
            <a:r>
              <a:rPr lang="en-CA" sz="2000" dirty="0">
                <a:hlinkClick r:id="rId9"/>
              </a:rPr>
              <a:t> Norfolk </a:t>
            </a:r>
          </a:p>
          <a:p>
            <a:pPr marL="342900" indent="-342900">
              <a:buFont typeface="Arial" panose="020B0604020202020204" pitchFamily="34" charset="0"/>
              <a:buChar char="•"/>
            </a:pPr>
            <a:r>
              <a:rPr lang="en-CA" sz="2000" dirty="0">
                <a:hlinkClick r:id="rId10"/>
              </a:rPr>
              <a:t>Comté de Simcoe </a:t>
            </a:r>
            <a:endParaRPr lang="en-CA" sz="2000" dirty="0"/>
          </a:p>
          <a:p>
            <a:pPr marL="342900" indent="-342900">
              <a:buFont typeface="Arial" panose="020B0604020202020204" pitchFamily="34" charset="0"/>
              <a:buChar char="•"/>
            </a:pPr>
            <a:endParaRPr lang="en-CA" sz="2000" dirty="0">
              <a:hlinkClick r:id="rId11"/>
            </a:endParaRPr>
          </a:p>
          <a:p>
            <a:endParaRPr lang="en-CA" sz="2000" dirty="0">
              <a:hlinkClick r:id="rId11"/>
            </a:endParaRPr>
          </a:p>
          <a:p>
            <a:pPr marL="342900" indent="-342900">
              <a:buFont typeface="Arial" panose="020B0604020202020204" pitchFamily="34" charset="0"/>
              <a:buChar char="•"/>
            </a:pPr>
            <a:endParaRPr lang="en-CA" sz="2000" dirty="0">
              <a:hlinkClick r:id="rId11"/>
            </a:endParaRPr>
          </a:p>
          <a:p>
            <a:pPr marL="342900" indent="-342900">
              <a:buFont typeface="Arial" panose="020B0604020202020204" pitchFamily="34" charset="0"/>
              <a:buChar char="•"/>
            </a:pPr>
            <a:endParaRPr lang="en-CA" sz="2000" dirty="0">
              <a:hlinkClick r:id="rId11"/>
            </a:endParaRPr>
          </a:p>
          <a:p>
            <a:pPr marL="342900" indent="-342900">
              <a:buFont typeface="Arial" panose="020B0604020202020204" pitchFamily="34" charset="0"/>
              <a:buChar char="•"/>
            </a:pPr>
            <a:r>
              <a:rPr lang="en-CA" sz="2000" dirty="0">
                <a:hlinkClick r:id="rId10"/>
              </a:rPr>
              <a:t>Comtés unis de Prescott et </a:t>
            </a:r>
            <a:r>
              <a:rPr lang="en-CA" sz="2000" dirty="0"/>
              <a:t>Russell </a:t>
            </a:r>
          </a:p>
          <a:p>
            <a:pPr marL="342900" indent="-342900">
              <a:buFont typeface="Arial" panose="020B0604020202020204" pitchFamily="34" charset="0"/>
              <a:buChar char="•"/>
            </a:pPr>
            <a:r>
              <a:rPr lang="en-CA" sz="2000" dirty="0"/>
              <a:t>Témiscamingue </a:t>
            </a:r>
          </a:p>
        </p:txBody>
      </p:sp>
      <p:sp>
        <p:nvSpPr>
          <p:cNvPr id="6" name="Content Placeholder 3"/>
          <p:cNvSpPr>
            <a:spLocks noGrp="1"/>
          </p:cNvSpPr>
          <p:nvPr>
            <p:ph sz="half" idx="2"/>
          </p:nvPr>
        </p:nvSpPr>
        <p:spPr>
          <a:xfrm>
            <a:off x="7529919" y="1122516"/>
            <a:ext cx="3782786" cy="1750332"/>
          </a:xfrm>
        </p:spPr>
        <p:txBody>
          <a:bodyPr/>
          <a:lstStyle/>
          <a:p>
            <a:pPr marL="0" indent="0">
              <a:buNone/>
            </a:pPr>
            <a:r>
              <a:rPr lang="en-CA" sz="2000" b="1" u="sng" dirty="0"/>
              <a:t>ÉTATS-UNIS</a:t>
            </a:r>
          </a:p>
          <a:p>
            <a:r>
              <a:rPr lang="en-CA" sz="2000" b="1" dirty="0"/>
              <a:t>Cas des chevaux :</a:t>
            </a:r>
          </a:p>
          <a:p>
            <a:endParaRPr lang="en-CA" sz="2000" dirty="0"/>
          </a:p>
          <a:p>
            <a:endParaRPr lang="en-CA" sz="2000" dirty="0"/>
          </a:p>
          <a:p>
            <a:endParaRPr lang="en-CA" sz="2000" dirty="0"/>
          </a:p>
          <a:p>
            <a:endParaRPr lang="en-CA" sz="2000" dirty="0"/>
          </a:p>
          <a:p>
            <a:endParaRPr lang="en-CA" sz="2000" dirty="0"/>
          </a:p>
          <a:p>
            <a:endParaRPr lang="en-CA" sz="2000" dirty="0"/>
          </a:p>
          <a:p>
            <a:endParaRPr lang="en-CA" sz="2000" dirty="0"/>
          </a:p>
          <a:p>
            <a:r>
              <a:rPr lang="en-CA" sz="2000" b="1" dirty="0"/>
              <a:t>Cas humains :</a:t>
            </a:r>
          </a:p>
        </p:txBody>
      </p:sp>
      <p:sp>
        <p:nvSpPr>
          <p:cNvPr id="9" name="TextBox 8">
            <a:extLst>
              <a:ext uri="{FF2B5EF4-FFF2-40B4-BE49-F238E27FC236}">
                <a16:creationId xmlns:a16="http://schemas.microsoft.com/office/drawing/2014/main" id="{7AE47A38-952D-5FD7-EDCA-C0E48FDC9624}"/>
              </a:ext>
            </a:extLst>
          </p:cNvPr>
          <p:cNvSpPr txBox="1"/>
          <p:nvPr/>
        </p:nvSpPr>
        <p:spPr>
          <a:xfrm>
            <a:off x="7804605" y="1880983"/>
            <a:ext cx="5181600" cy="4247317"/>
          </a:xfrm>
          <a:prstGeom prst="rect">
            <a:avLst/>
          </a:prstGeom>
          <a:noFill/>
        </p:spPr>
        <p:txBody>
          <a:bodyPr wrap="square" numCol="2" rtlCol="0">
            <a:spAutoFit/>
          </a:bodyPr>
          <a:lstStyle/>
          <a:p>
            <a:pPr marL="285750" indent="-285750">
              <a:buFont typeface="Arial" panose="020B0604020202020204" pitchFamily="34" charset="0"/>
              <a:buChar char="•"/>
            </a:pPr>
            <a:r>
              <a:rPr lang="en-CA" sz="2000" dirty="0"/>
              <a:t>Californie</a:t>
            </a:r>
          </a:p>
          <a:p>
            <a:pPr marL="285750" indent="-285750">
              <a:buFont typeface="Arial" panose="020B0604020202020204" pitchFamily="34" charset="0"/>
              <a:buChar char="•"/>
            </a:pPr>
            <a:r>
              <a:rPr lang="en-CA" sz="2000" dirty="0"/>
              <a:t>Colorado</a:t>
            </a:r>
          </a:p>
          <a:p>
            <a:pPr marL="285750" indent="-285750">
              <a:buFont typeface="Arial" panose="020B0604020202020204" pitchFamily="34" charset="0"/>
              <a:buChar char="•"/>
            </a:pPr>
            <a:r>
              <a:rPr lang="en-CA" sz="2000" dirty="0"/>
              <a:t>Delaware</a:t>
            </a:r>
          </a:p>
          <a:p>
            <a:pPr marL="285750" indent="-285750">
              <a:buFont typeface="Arial" panose="020B0604020202020204" pitchFamily="34" charset="0"/>
              <a:buChar char="•"/>
            </a:pPr>
            <a:r>
              <a:rPr lang="en-CA" sz="2000" dirty="0"/>
              <a:t>Floride</a:t>
            </a:r>
          </a:p>
          <a:p>
            <a:pPr marL="285750" indent="-285750">
              <a:buFont typeface="Arial" panose="020B0604020202020204" pitchFamily="34" charset="0"/>
              <a:buChar char="•"/>
            </a:pPr>
            <a:r>
              <a:rPr lang="en-CA" sz="2000" dirty="0"/>
              <a:t>Géorgie</a:t>
            </a:r>
          </a:p>
          <a:p>
            <a:pPr marL="285750" indent="-285750">
              <a:buFont typeface="Arial" panose="020B0604020202020204" pitchFamily="34" charset="0"/>
              <a:buChar char="•"/>
            </a:pPr>
            <a:r>
              <a:rPr lang="en-CA" sz="2000" dirty="0"/>
              <a:t>Idaho</a:t>
            </a:r>
          </a:p>
          <a:p>
            <a:pPr marL="285750" indent="-285750">
              <a:buFont typeface="Arial" panose="020B0604020202020204" pitchFamily="34" charset="0"/>
              <a:buChar char="•"/>
            </a:pPr>
            <a:r>
              <a:rPr lang="en-CA" sz="2000" dirty="0"/>
              <a:t>Indiana</a:t>
            </a:r>
          </a:p>
          <a:p>
            <a:pPr marL="285750" indent="-285750">
              <a:buFont typeface="Arial" panose="020B0604020202020204" pitchFamily="34" charset="0"/>
              <a:buChar char="•"/>
            </a:pPr>
            <a:r>
              <a:rPr lang="en-CA" sz="2000" dirty="0"/>
              <a:t>Kentucky</a:t>
            </a:r>
          </a:p>
          <a:p>
            <a:pPr marL="285750" indent="-285750">
              <a:buFont typeface="Arial" panose="020B0604020202020204" pitchFamily="34" charset="0"/>
              <a:buChar char="•"/>
            </a:pPr>
            <a:r>
              <a:rPr lang="en-CA" sz="2000" dirty="0"/>
              <a:t>Michigan</a:t>
            </a:r>
          </a:p>
          <a:p>
            <a:pPr marL="285750" indent="-285750">
              <a:buFont typeface="Arial" panose="020B0604020202020204" pitchFamily="34" charset="0"/>
              <a:buChar char="•"/>
            </a:pPr>
            <a:endParaRPr lang="en-CA" sz="2000" dirty="0"/>
          </a:p>
          <a:p>
            <a:pPr marL="285750" indent="-285750">
              <a:buFont typeface="Arial" panose="020B0604020202020204" pitchFamily="34" charset="0"/>
              <a:buChar char="•"/>
            </a:pPr>
            <a:endParaRPr lang="en-CA" sz="2000" dirty="0"/>
          </a:p>
          <a:p>
            <a:pPr marL="285750" indent="-285750">
              <a:buFont typeface="Arial" panose="020B0604020202020204" pitchFamily="34" charset="0"/>
              <a:buChar char="•"/>
            </a:pPr>
            <a:endParaRPr lang="en-CA" sz="2000" dirty="0"/>
          </a:p>
          <a:p>
            <a:pPr marL="285750" indent="-285750">
              <a:buFont typeface="Arial" panose="020B0604020202020204" pitchFamily="34" charset="0"/>
              <a:buChar char="•"/>
            </a:pPr>
            <a:endParaRPr lang="en-CA" sz="2000" dirty="0"/>
          </a:p>
          <a:p>
            <a:pPr marL="285750" indent="-285750">
              <a:buFont typeface="Arial" panose="020B0604020202020204" pitchFamily="34" charset="0"/>
              <a:buChar char="•"/>
            </a:pPr>
            <a:r>
              <a:rPr lang="en-CA" sz="2000" dirty="0"/>
              <a:t>Missouri</a:t>
            </a:r>
          </a:p>
          <a:p>
            <a:pPr marL="285750" indent="-285750">
              <a:buFont typeface="Arial" panose="020B0604020202020204" pitchFamily="34" charset="0"/>
              <a:buChar char="•"/>
            </a:pPr>
            <a:r>
              <a:rPr lang="en-CA" sz="2000" dirty="0"/>
              <a:t>New York (en anglais)</a:t>
            </a:r>
          </a:p>
          <a:p>
            <a:pPr marL="285750" indent="-285750">
              <a:buFont typeface="Arial" panose="020B0604020202020204" pitchFamily="34" charset="0"/>
              <a:buChar char="•"/>
            </a:pPr>
            <a:r>
              <a:rPr lang="en-CA" sz="2000" dirty="0"/>
              <a:t>Dakota du Nord</a:t>
            </a:r>
          </a:p>
          <a:p>
            <a:pPr marL="285750" indent="-285750">
              <a:buFont typeface="Arial" panose="020B0604020202020204" pitchFamily="34" charset="0"/>
              <a:buChar char="•"/>
            </a:pPr>
            <a:r>
              <a:rPr lang="en-CA" sz="2000" dirty="0"/>
              <a:t>Oklahoma</a:t>
            </a:r>
          </a:p>
          <a:p>
            <a:pPr marL="285750" indent="-285750">
              <a:buFont typeface="Arial" panose="020B0604020202020204" pitchFamily="34" charset="0"/>
              <a:buChar char="•"/>
            </a:pPr>
            <a:r>
              <a:rPr lang="en-CA" sz="2000" dirty="0"/>
              <a:t>Oregon</a:t>
            </a:r>
          </a:p>
          <a:p>
            <a:pPr marL="285750" indent="-285750">
              <a:buFont typeface="Arial" panose="020B0604020202020204" pitchFamily="34" charset="0"/>
              <a:buChar char="•"/>
            </a:pPr>
            <a:r>
              <a:rPr lang="en-CA" sz="2000" dirty="0"/>
              <a:t>Pennsylvanie</a:t>
            </a:r>
          </a:p>
          <a:p>
            <a:pPr marL="285750" indent="-285750">
              <a:buFont typeface="Arial" panose="020B0604020202020204" pitchFamily="34" charset="0"/>
              <a:buChar char="•"/>
            </a:pPr>
            <a:r>
              <a:rPr lang="en-CA" sz="2000" dirty="0"/>
              <a:t>Texas</a:t>
            </a:r>
          </a:p>
          <a:p>
            <a:pPr marL="285750" indent="-285750">
              <a:buFont typeface="Arial" panose="020B0604020202020204" pitchFamily="34" charset="0"/>
              <a:buChar char="•"/>
            </a:pPr>
            <a:r>
              <a:rPr lang="en-CA" sz="2000" dirty="0"/>
              <a:t>Utah</a:t>
            </a:r>
          </a:p>
          <a:p>
            <a:pPr marL="285750" indent="-285750">
              <a:buFont typeface="Arial" panose="020B0604020202020204" pitchFamily="34" charset="0"/>
              <a:buChar char="•"/>
            </a:pPr>
            <a:r>
              <a:rPr lang="en-CA" sz="2000" dirty="0"/>
              <a:t>Wisconsin</a:t>
            </a:r>
          </a:p>
        </p:txBody>
      </p:sp>
      <p:sp>
        <p:nvSpPr>
          <p:cNvPr id="10" name="TextBox 9">
            <a:extLst>
              <a:ext uri="{FF2B5EF4-FFF2-40B4-BE49-F238E27FC236}">
                <a16:creationId xmlns:a16="http://schemas.microsoft.com/office/drawing/2014/main" id="{1BF1D5A5-FB40-73EB-2D54-63DEA13AB151}"/>
              </a:ext>
            </a:extLst>
          </p:cNvPr>
          <p:cNvSpPr txBox="1"/>
          <p:nvPr/>
        </p:nvSpPr>
        <p:spPr>
          <a:xfrm>
            <a:off x="7804605" y="5073764"/>
            <a:ext cx="5181600" cy="1323439"/>
          </a:xfrm>
          <a:prstGeom prst="rect">
            <a:avLst/>
          </a:prstGeom>
          <a:noFill/>
        </p:spPr>
        <p:txBody>
          <a:bodyPr wrap="square" numCol="2" rtlCol="0">
            <a:spAutoFit/>
          </a:bodyPr>
          <a:lstStyle/>
          <a:p>
            <a:pPr marL="285750" indent="-285750">
              <a:buFont typeface="Arial" panose="020B0604020202020204" pitchFamily="34" charset="0"/>
              <a:buChar char="•"/>
            </a:pPr>
            <a:r>
              <a:rPr lang="en-CA" sz="2000" dirty="0"/>
              <a:t>Maryland</a:t>
            </a:r>
          </a:p>
          <a:p>
            <a:pPr marL="285750" indent="-285750">
              <a:buFont typeface="Arial" panose="020B0604020202020204" pitchFamily="34" charset="0"/>
              <a:buChar char="•"/>
            </a:pPr>
            <a:r>
              <a:rPr lang="en-CA" sz="2000" dirty="0"/>
              <a:t>Michigan</a:t>
            </a:r>
          </a:p>
          <a:p>
            <a:pPr marL="285750" indent="-285750">
              <a:buFont typeface="Arial" panose="020B0604020202020204" pitchFamily="34" charset="0"/>
              <a:buChar char="•"/>
            </a:pPr>
            <a:endParaRPr lang="en-CA" sz="2000" dirty="0"/>
          </a:p>
          <a:p>
            <a:endParaRPr lang="en-CA" sz="2000" dirty="0"/>
          </a:p>
          <a:p>
            <a:pPr marL="285750" indent="-285750">
              <a:buFont typeface="Arial" panose="020B0604020202020204" pitchFamily="34" charset="0"/>
              <a:buChar char="•"/>
            </a:pPr>
            <a:r>
              <a:rPr lang="en-CA" sz="2000" dirty="0"/>
              <a:t>Wisconsin</a:t>
            </a:r>
          </a:p>
          <a:p>
            <a:pPr marL="285750" indent="-285750">
              <a:buFont typeface="Arial" panose="020B0604020202020204" pitchFamily="34" charset="0"/>
              <a:buChar char="•"/>
            </a:pPr>
            <a:r>
              <a:rPr lang="en-CA" sz="2000" dirty="0"/>
              <a:t>Utah</a:t>
            </a:r>
          </a:p>
        </p:txBody>
      </p:sp>
    </p:spTree>
    <p:extLst>
      <p:ext uri="{BB962C8B-B14F-4D97-AF65-F5344CB8AC3E}">
        <p14:creationId xmlns:p14="http://schemas.microsoft.com/office/powerpoint/2010/main" val="2886498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009" y="136525"/>
            <a:ext cx="10515600" cy="1325563"/>
          </a:xfrm>
        </p:spPr>
        <p:txBody>
          <a:bodyPr/>
          <a:lstStyle/>
          <a:p>
            <a:r>
              <a:rPr lang="en-CA" dirty="0"/>
              <a:t>Encéphalite équine de l'Est</a:t>
            </a:r>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t>6</a:t>
            </a:fld>
            <a:endParaRPr lang="en-US"/>
          </a:p>
        </p:txBody>
      </p:sp>
      <p:pic>
        <p:nvPicPr>
          <p:cNvPr id="10" name="Picture 9">
            <a:extLst>
              <a:ext uri="{FF2B5EF4-FFF2-40B4-BE49-F238E27FC236}">
                <a16:creationId xmlns:a16="http://schemas.microsoft.com/office/drawing/2014/main" id="{FD785C40-FD81-13D0-373C-5F3AD7EA403A}"/>
              </a:ext>
            </a:extLst>
          </p:cNvPr>
          <p:cNvPicPr>
            <a:picLocks noChangeAspect="1"/>
          </p:cNvPicPr>
          <p:nvPr/>
        </p:nvPicPr>
        <p:blipFill>
          <a:blip r:embed="rId3"/>
          <a:stretch>
            <a:fillRect/>
          </a:stretch>
        </p:blipFill>
        <p:spPr>
          <a:xfrm>
            <a:off x="5807409" y="3594100"/>
            <a:ext cx="5606382" cy="2685040"/>
          </a:xfrm>
          <a:prstGeom prst="rect">
            <a:avLst/>
          </a:prstGeom>
          <a:ln w="19050">
            <a:solidFill>
              <a:schemeClr val="tx1"/>
            </a:solidFill>
          </a:ln>
        </p:spPr>
      </p:pic>
      <p:sp>
        <p:nvSpPr>
          <p:cNvPr id="6" name="Content Placeholder 5">
            <a:extLst>
              <a:ext uri="{FF2B5EF4-FFF2-40B4-BE49-F238E27FC236}">
                <a16:creationId xmlns:a16="http://schemas.microsoft.com/office/drawing/2014/main" id="{23BF7D41-449F-3E2D-B490-DBCD25E12E42}"/>
              </a:ext>
            </a:extLst>
          </p:cNvPr>
          <p:cNvSpPr txBox="1">
            <a:spLocks/>
          </p:cNvSpPr>
          <p:nvPr/>
        </p:nvSpPr>
        <p:spPr bwMode="auto">
          <a:xfrm>
            <a:off x="474517" y="1253331"/>
            <a:ext cx="5181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2200" b="1" dirty="0"/>
              <a:t>Résumé des rapports - Canada :</a:t>
            </a:r>
          </a:p>
          <a:p>
            <a:pPr marL="0" indent="0">
              <a:buFont typeface="Arial" panose="020B0604020202020204" pitchFamily="34" charset="0"/>
              <a:buNone/>
            </a:pPr>
            <a:r>
              <a:rPr lang="en-CA" sz="2200" dirty="0"/>
              <a:t>Cas de chevaux en Ontario et au Québec</a:t>
            </a:r>
          </a:p>
          <a:p>
            <a:pPr>
              <a:spcBef>
                <a:spcPts val="0"/>
              </a:spcBef>
              <a:spcAft>
                <a:spcPts val="500"/>
              </a:spcAft>
            </a:pPr>
            <a:r>
              <a:rPr lang="en-CA" sz="2000" dirty="0">
                <a:hlinkClick r:id="rId4"/>
              </a:rPr>
              <a:t>Comté de Lanark </a:t>
            </a:r>
            <a:r>
              <a:rPr lang="en-CA" sz="2000" dirty="0"/>
              <a:t>(</a:t>
            </a:r>
            <a:r>
              <a:rPr lang="en-CA" sz="2000" dirty="0">
                <a:hlinkClick r:id="rId5"/>
              </a:rPr>
              <a:t>divers cas</a:t>
            </a:r>
            <a:r>
              <a:rPr lang="en-CA" sz="2000" dirty="0"/>
              <a:t>)</a:t>
            </a:r>
          </a:p>
          <a:p>
            <a:pPr>
              <a:spcBef>
                <a:spcPts val="0"/>
              </a:spcBef>
              <a:spcAft>
                <a:spcPts val="500"/>
              </a:spcAft>
            </a:pPr>
            <a:r>
              <a:rPr lang="en-CA" sz="2000" dirty="0">
                <a:hlinkClick r:id="rId6"/>
              </a:rPr>
              <a:t>Comtés unis </a:t>
            </a:r>
            <a:r>
              <a:rPr lang="en-CA" sz="2000" dirty="0"/>
              <a:t>de </a:t>
            </a:r>
            <a:r>
              <a:rPr lang="en-CA" sz="2000" dirty="0">
                <a:hlinkClick r:id="rId7"/>
              </a:rPr>
              <a:t>Leeds et Grenville </a:t>
            </a:r>
            <a:r>
              <a:rPr lang="en-CA" sz="2000" dirty="0"/>
              <a:t>(</a:t>
            </a:r>
            <a:r>
              <a:rPr lang="en-CA" sz="2000" dirty="0">
                <a:hlinkClick r:id="rId5"/>
              </a:rPr>
              <a:t>divers </a:t>
            </a:r>
            <a:r>
              <a:rPr lang="en-CA" sz="2000" dirty="0">
                <a:hlinkClick r:id="rId8"/>
              </a:rPr>
              <a:t>cas</a:t>
            </a:r>
            <a:r>
              <a:rPr lang="en-CA" sz="2000" dirty="0"/>
              <a:t>)</a:t>
            </a:r>
          </a:p>
          <a:p>
            <a:pPr>
              <a:spcBef>
                <a:spcPts val="0"/>
              </a:spcBef>
              <a:spcAft>
                <a:spcPts val="500"/>
              </a:spcAft>
            </a:pPr>
            <a:r>
              <a:rPr lang="en-CA" sz="2000" dirty="0">
                <a:hlinkClick r:id="rId9"/>
              </a:rPr>
              <a:t>Ottawa </a:t>
            </a:r>
            <a:r>
              <a:rPr lang="en-CA" sz="2000" dirty="0"/>
              <a:t>(</a:t>
            </a:r>
            <a:r>
              <a:rPr lang="en-CA" sz="2000" dirty="0">
                <a:hlinkClick r:id="rId6"/>
              </a:rPr>
              <a:t>divers cas</a:t>
            </a:r>
            <a:r>
              <a:rPr lang="en-CA" sz="2000" dirty="0"/>
              <a:t>)</a:t>
            </a:r>
          </a:p>
          <a:p>
            <a:pPr>
              <a:spcBef>
                <a:spcPts val="0"/>
              </a:spcBef>
              <a:spcAft>
                <a:spcPts val="500"/>
              </a:spcAft>
            </a:pPr>
            <a:r>
              <a:rPr lang="en-CA" sz="2000" dirty="0">
                <a:hlinkClick r:id="rId6"/>
              </a:rPr>
              <a:t>District de Parry Sound</a:t>
            </a:r>
            <a:endParaRPr lang="en-CA" sz="2000" dirty="0"/>
          </a:p>
          <a:p>
            <a:pPr>
              <a:spcBef>
                <a:spcPts val="0"/>
              </a:spcBef>
              <a:spcAft>
                <a:spcPts val="500"/>
              </a:spcAft>
            </a:pPr>
            <a:r>
              <a:rPr lang="en-CA" sz="2000" dirty="0">
                <a:hlinkClick r:id="rId5"/>
              </a:rPr>
              <a:t>Comtés unis de Prescott et Russell</a:t>
            </a:r>
            <a:endParaRPr lang="en-CA" sz="2000" dirty="0"/>
          </a:p>
          <a:p>
            <a:pPr>
              <a:spcBef>
                <a:spcPts val="0"/>
              </a:spcBef>
              <a:spcAft>
                <a:spcPts val="500"/>
              </a:spcAft>
            </a:pPr>
            <a:r>
              <a:rPr lang="en-CA" sz="2000" dirty="0" err="1">
                <a:hlinkClick r:id="rId10"/>
              </a:rPr>
              <a:t>Lanaudière</a:t>
            </a:r>
            <a:endParaRPr lang="en-CA" sz="2000" dirty="0"/>
          </a:p>
          <a:p>
            <a:pPr>
              <a:spcBef>
                <a:spcPts val="0"/>
              </a:spcBef>
              <a:spcAft>
                <a:spcPts val="500"/>
              </a:spcAft>
            </a:pPr>
            <a:r>
              <a:rPr lang="en-CA" sz="2000" dirty="0">
                <a:hlinkClick r:id="rId11"/>
              </a:rPr>
              <a:t>MRC Haut-Saint-Laurent, </a:t>
            </a:r>
            <a:r>
              <a:rPr lang="en-CA" sz="2000" dirty="0" err="1">
                <a:hlinkClick r:id="rId11"/>
              </a:rPr>
              <a:t>Montérégie </a:t>
            </a:r>
            <a:r>
              <a:rPr lang="en-CA" sz="2000" dirty="0"/>
              <a:t>(</a:t>
            </a:r>
            <a:r>
              <a:rPr lang="en-CA" sz="2000" dirty="0">
                <a:hlinkClick r:id="rId12"/>
              </a:rPr>
              <a:t>divers cas</a:t>
            </a:r>
            <a:r>
              <a:rPr lang="en-CA" sz="2000" dirty="0"/>
              <a:t>)</a:t>
            </a:r>
          </a:p>
          <a:p>
            <a:pPr>
              <a:spcBef>
                <a:spcPts val="0"/>
              </a:spcBef>
              <a:spcAft>
                <a:spcPts val="500"/>
              </a:spcAft>
            </a:pPr>
            <a:r>
              <a:rPr lang="en-CA" sz="2000" dirty="0">
                <a:hlinkClick r:id="rId12"/>
              </a:rPr>
              <a:t>MRC Thérèse-De Blainville</a:t>
            </a:r>
            <a:endParaRPr lang="en-CA" sz="2000" dirty="0"/>
          </a:p>
          <a:p>
            <a:pPr marL="0" indent="0">
              <a:spcBef>
                <a:spcPts val="0"/>
              </a:spcBef>
              <a:spcAft>
                <a:spcPts val="500"/>
              </a:spcAft>
              <a:buFont typeface="Arial" panose="020B0604020202020204" pitchFamily="34" charset="0"/>
              <a:buNone/>
            </a:pPr>
            <a:endParaRPr lang="en-CA" sz="2000" dirty="0"/>
          </a:p>
          <a:p>
            <a:pPr marL="0" indent="0">
              <a:spcBef>
                <a:spcPts val="0"/>
              </a:spcBef>
              <a:spcAft>
                <a:spcPts val="500"/>
              </a:spcAft>
              <a:buFont typeface="Arial" panose="020B0604020202020204" pitchFamily="34" charset="0"/>
              <a:buNone/>
            </a:pPr>
            <a:r>
              <a:rPr lang="en-CA" sz="2200" dirty="0"/>
              <a:t>Autre cas, celui d'un </a:t>
            </a:r>
            <a:r>
              <a:rPr lang="en-CA" sz="2200" dirty="0">
                <a:hlinkClick r:id="rId13"/>
              </a:rPr>
              <a:t>âne </a:t>
            </a:r>
            <a:r>
              <a:rPr lang="en-CA" sz="2200" dirty="0"/>
              <a:t>en Ontario :</a:t>
            </a:r>
          </a:p>
          <a:p>
            <a:pPr>
              <a:spcBef>
                <a:spcPts val="0"/>
              </a:spcBef>
              <a:spcAft>
                <a:spcPts val="500"/>
              </a:spcAft>
            </a:pPr>
            <a:r>
              <a:rPr lang="en-CA" sz="2200" dirty="0">
                <a:solidFill>
                  <a:srgbClr val="000000"/>
                </a:solidFill>
              </a:rPr>
              <a:t>Comtés unis de Leeds et Grenville</a:t>
            </a:r>
            <a:endParaRPr lang="en-CA" sz="2200" b="1" dirty="0"/>
          </a:p>
          <a:p>
            <a:pPr marL="0" indent="0">
              <a:spcBef>
                <a:spcPts val="0"/>
              </a:spcBef>
              <a:spcAft>
                <a:spcPts val="500"/>
              </a:spcAft>
              <a:buFont typeface="Arial" panose="020B0604020202020204" pitchFamily="34" charset="0"/>
              <a:buNone/>
            </a:pPr>
            <a:endParaRPr lang="en-CA" sz="2000" b="1" dirty="0"/>
          </a:p>
          <a:p>
            <a:pPr>
              <a:spcBef>
                <a:spcPts val="0"/>
              </a:spcBef>
              <a:spcAft>
                <a:spcPts val="500"/>
              </a:spcAft>
            </a:pPr>
            <a:endParaRPr lang="en-CA" sz="2000" dirty="0"/>
          </a:p>
          <a:p>
            <a:pPr>
              <a:spcBef>
                <a:spcPts val="0"/>
              </a:spcBef>
              <a:spcAft>
                <a:spcPts val="500"/>
              </a:spcAft>
            </a:pPr>
            <a:endParaRPr lang="en-CA" sz="2000" dirty="0"/>
          </a:p>
        </p:txBody>
      </p:sp>
      <p:sp>
        <p:nvSpPr>
          <p:cNvPr id="9" name="Rectangle 8">
            <a:extLst>
              <a:ext uri="{FF2B5EF4-FFF2-40B4-BE49-F238E27FC236}">
                <a16:creationId xmlns:a16="http://schemas.microsoft.com/office/drawing/2014/main" id="{E433DB86-2260-13B3-9005-9369391BD80E}"/>
              </a:ext>
            </a:extLst>
          </p:cNvPr>
          <p:cNvSpPr/>
          <p:nvPr/>
        </p:nvSpPr>
        <p:spPr>
          <a:xfrm>
            <a:off x="11163300" y="3958935"/>
            <a:ext cx="250492" cy="197427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Content Placeholder 2">
            <a:extLst>
              <a:ext uri="{FF2B5EF4-FFF2-40B4-BE49-F238E27FC236}">
                <a16:creationId xmlns:a16="http://schemas.microsoft.com/office/drawing/2014/main" id="{9957E7F0-1BF8-73F8-82BC-3C51549936B8}"/>
              </a:ext>
            </a:extLst>
          </p:cNvPr>
          <p:cNvSpPr>
            <a:spLocks noGrp="1"/>
          </p:cNvSpPr>
          <p:nvPr>
            <p:ph sz="half" idx="1"/>
          </p:nvPr>
        </p:nvSpPr>
        <p:spPr>
          <a:xfrm>
            <a:off x="5488592" y="1163932"/>
            <a:ext cx="6056448" cy="1735133"/>
          </a:xfrm>
        </p:spPr>
        <p:txBody>
          <a:bodyPr/>
          <a:lstStyle/>
          <a:p>
            <a:pPr marL="0" indent="0">
              <a:buNone/>
            </a:pPr>
            <a:r>
              <a:rPr lang="en-CA" sz="2600" dirty="0"/>
              <a:t>De nombreux autres cas d'équidés signalés aux États-Unis</a:t>
            </a:r>
          </a:p>
          <a:p>
            <a:pPr lvl="1"/>
            <a:r>
              <a:rPr lang="en-CA" sz="2200" dirty="0"/>
              <a:t>également des rapports sur l'EEE chez un cerf, une dinde et des humains</a:t>
            </a:r>
          </a:p>
          <a:p>
            <a:pPr lvl="1"/>
            <a:r>
              <a:rPr lang="en-CA" sz="2200" dirty="0"/>
              <a:t>certaines villes du Maine, du Vermont et du Massachusetts ont instauré des </a:t>
            </a:r>
            <a:r>
              <a:rPr lang="en-CA" sz="2200" dirty="0">
                <a:hlinkClick r:id="rId14"/>
              </a:rPr>
              <a:t>couvre-feux </a:t>
            </a:r>
            <a:r>
              <a:rPr lang="en-CA" sz="2200" dirty="0"/>
              <a:t>volontaires</a:t>
            </a:r>
          </a:p>
        </p:txBody>
      </p:sp>
    </p:spTree>
    <p:extLst>
      <p:ext uri="{BB962C8B-B14F-4D97-AF65-F5344CB8AC3E}">
        <p14:creationId xmlns:p14="http://schemas.microsoft.com/office/powerpoint/2010/main" val="283381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3C2CD-26B4-D6CE-8931-BB340F458C58}"/>
              </a:ext>
            </a:extLst>
          </p:cNvPr>
          <p:cNvSpPr>
            <a:spLocks noGrp="1"/>
          </p:cNvSpPr>
          <p:nvPr>
            <p:ph type="title"/>
          </p:nvPr>
        </p:nvSpPr>
        <p:spPr>
          <a:xfrm>
            <a:off x="342900" y="222250"/>
            <a:ext cx="11353800" cy="1325563"/>
          </a:xfrm>
        </p:spPr>
        <p:txBody>
          <a:bodyPr/>
          <a:lstStyle/>
          <a:p>
            <a:r>
              <a:rPr lang="en-CA" dirty="0"/>
              <a:t>Rapport de cas : Co-infection par l'EEE, le VNO et l'encéphalite de Saint-Louis</a:t>
            </a:r>
          </a:p>
        </p:txBody>
      </p:sp>
      <p:sp>
        <p:nvSpPr>
          <p:cNvPr id="3" name="Content Placeholder 2">
            <a:extLst>
              <a:ext uri="{FF2B5EF4-FFF2-40B4-BE49-F238E27FC236}">
                <a16:creationId xmlns:a16="http://schemas.microsoft.com/office/drawing/2014/main" id="{10CC1DFA-C36E-BF99-098E-0EA7974358C2}"/>
              </a:ext>
            </a:extLst>
          </p:cNvPr>
          <p:cNvSpPr>
            <a:spLocks noGrp="1"/>
          </p:cNvSpPr>
          <p:nvPr>
            <p:ph sz="half" idx="1"/>
          </p:nvPr>
        </p:nvSpPr>
        <p:spPr/>
        <p:txBody>
          <a:bodyPr/>
          <a:lstStyle/>
          <a:p>
            <a:r>
              <a:rPr lang="en-CA" dirty="0"/>
              <a:t>Homme du New Hampshire</a:t>
            </a:r>
          </a:p>
          <a:p>
            <a:pPr lvl="1"/>
            <a:r>
              <a:rPr lang="en-CA" dirty="0"/>
              <a:t>Première hospitalisation le 8 août 2024</a:t>
            </a:r>
          </a:p>
          <a:p>
            <a:pPr lvl="1"/>
            <a:r>
              <a:rPr lang="en-CA" dirty="0"/>
              <a:t>Plusieurs jours pour le diagnostic</a:t>
            </a:r>
          </a:p>
          <a:p>
            <a:pPr lvl="1"/>
            <a:r>
              <a:rPr lang="en-CA" dirty="0"/>
              <a:t>En soins intensifs depuis quelques semaines</a:t>
            </a:r>
          </a:p>
          <a:p>
            <a:pPr lvl="1"/>
            <a:r>
              <a:rPr lang="en-CA" dirty="0"/>
              <a:t>Gonflement du cerveau, sans certitude sur le virus en cause</a:t>
            </a:r>
          </a:p>
          <a:p>
            <a:r>
              <a:rPr lang="en-CA" dirty="0"/>
              <a:t>Un article mentionne qu'il s'agit d'une simple piqûre de </a:t>
            </a:r>
            <a:r>
              <a:rPr lang="en-CA" dirty="0" err="1"/>
              <a:t>moustique</a:t>
            </a:r>
            <a:endParaRPr lang="en-CA" dirty="0"/>
          </a:p>
          <a:p>
            <a:endParaRPr lang="en-CA" dirty="0"/>
          </a:p>
          <a:p>
            <a:endParaRPr lang="en-CA" dirty="0"/>
          </a:p>
        </p:txBody>
      </p:sp>
      <p:pic>
        <p:nvPicPr>
          <p:cNvPr id="7" name="Content Placeholder 6">
            <a:hlinkClick r:id="rId3"/>
            <a:extLst>
              <a:ext uri="{FF2B5EF4-FFF2-40B4-BE49-F238E27FC236}">
                <a16:creationId xmlns:a16="http://schemas.microsoft.com/office/drawing/2014/main" id="{70A71F23-4746-C808-B34D-CBD2DEB3315A}"/>
              </a:ext>
            </a:extLst>
          </p:cNvPr>
          <p:cNvPicPr>
            <a:picLocks noGrp="1" noChangeAspect="1"/>
          </p:cNvPicPr>
          <p:nvPr>
            <p:ph sz="half" idx="2"/>
          </p:nvPr>
        </p:nvPicPr>
        <p:blipFill>
          <a:blip r:embed="rId4"/>
          <a:stretch>
            <a:fillRect/>
          </a:stretch>
        </p:blipFill>
        <p:spPr>
          <a:xfrm>
            <a:off x="6661472" y="1547813"/>
            <a:ext cx="4471400" cy="4629150"/>
          </a:xfrm>
          <a:ln w="19050">
            <a:solidFill>
              <a:schemeClr val="tx1"/>
            </a:solidFill>
          </a:ln>
        </p:spPr>
      </p:pic>
      <p:sp>
        <p:nvSpPr>
          <p:cNvPr id="5" name="Slide Number Placeholder 4">
            <a:extLst>
              <a:ext uri="{FF2B5EF4-FFF2-40B4-BE49-F238E27FC236}">
                <a16:creationId xmlns:a16="http://schemas.microsoft.com/office/drawing/2014/main" id="{9AC8EBAA-1C33-C622-A396-B6EA63E627F4}"/>
              </a:ext>
            </a:extLst>
          </p:cNvPr>
          <p:cNvSpPr>
            <a:spLocks noGrp="1"/>
          </p:cNvSpPr>
          <p:nvPr>
            <p:ph type="sldNum" sz="quarter" idx="10"/>
          </p:nvPr>
        </p:nvSpPr>
        <p:spPr/>
        <p:txBody>
          <a:bodyPr/>
          <a:lstStyle/>
          <a:p>
            <a:fld id="{AE54C7F6-C830-4357-98BB-2F003658CBA5}" type="slidenum">
              <a:rPr lang="en-US" altLang="en-US" smtClean="0"/>
              <a:t>7</a:t>
            </a:fld>
            <a:endParaRPr lang="en-US" altLang="en-US"/>
          </a:p>
        </p:txBody>
      </p:sp>
      <p:sp>
        <p:nvSpPr>
          <p:cNvPr id="9" name="TextBox 8">
            <a:extLst>
              <a:ext uri="{FF2B5EF4-FFF2-40B4-BE49-F238E27FC236}">
                <a16:creationId xmlns:a16="http://schemas.microsoft.com/office/drawing/2014/main" id="{36D20D5D-73DF-BD28-2AB7-A521CED21B55}"/>
              </a:ext>
            </a:extLst>
          </p:cNvPr>
          <p:cNvSpPr txBox="1"/>
          <p:nvPr/>
        </p:nvSpPr>
        <p:spPr>
          <a:xfrm>
            <a:off x="6604000" y="6138644"/>
            <a:ext cx="4724400" cy="584775"/>
          </a:xfrm>
          <a:prstGeom prst="rect">
            <a:avLst/>
          </a:prstGeom>
          <a:noFill/>
        </p:spPr>
        <p:txBody>
          <a:bodyPr wrap="square">
            <a:spAutoFit/>
          </a:bodyPr>
          <a:lstStyle/>
          <a:p>
            <a:r>
              <a:rPr lang="en-CA" sz="1600" dirty="0">
                <a:hlinkClick r:id="rId3"/>
              </a:rPr>
              <a:t>Un homme du New Hampshire souffre de trois virus transmis par les moustiques, dont l'EEE (boston.com)</a:t>
            </a:r>
            <a:endParaRPr lang="en-CA" sz="1600" dirty="0"/>
          </a:p>
        </p:txBody>
      </p:sp>
    </p:spTree>
    <p:extLst>
      <p:ext uri="{BB962C8B-B14F-4D97-AF65-F5344CB8AC3E}">
        <p14:creationId xmlns:p14="http://schemas.microsoft.com/office/powerpoint/2010/main" val="1731319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392" y="136525"/>
            <a:ext cx="10515600" cy="1325563"/>
          </a:xfrm>
        </p:spPr>
        <p:txBody>
          <a:bodyPr/>
          <a:lstStyle/>
          <a:p>
            <a:r>
              <a:rPr lang="en-US" dirty="0"/>
              <a:t>G</a:t>
            </a:r>
            <a:r>
              <a:rPr lang="en-CA" dirty="0" err="1"/>
              <a:t>ourme</a:t>
            </a:r>
            <a:endParaRPr lang="en-CA" dirty="0"/>
          </a:p>
        </p:txBody>
      </p:sp>
      <p:sp>
        <p:nvSpPr>
          <p:cNvPr id="3" name="Content Placeholder 2"/>
          <p:cNvSpPr>
            <a:spLocks noGrp="1"/>
          </p:cNvSpPr>
          <p:nvPr>
            <p:ph sz="half" idx="1"/>
          </p:nvPr>
        </p:nvSpPr>
        <p:spPr>
          <a:xfrm>
            <a:off x="651354" y="1891430"/>
            <a:ext cx="4734838" cy="4351338"/>
          </a:xfrm>
        </p:spPr>
        <p:txBody>
          <a:bodyPr/>
          <a:lstStyle/>
          <a:p>
            <a:pPr marL="0" indent="0">
              <a:buNone/>
            </a:pPr>
            <a:r>
              <a:rPr lang="en-US" sz="2200" b="1" dirty="0"/>
              <a:t>Juin </a:t>
            </a:r>
          </a:p>
          <a:p>
            <a:pPr marL="0" indent="0">
              <a:buNone/>
            </a:pPr>
            <a:r>
              <a:rPr lang="en-US" sz="2200" dirty="0"/>
              <a:t>Cas positifs confirmés en</a:t>
            </a:r>
          </a:p>
          <a:p>
            <a:r>
              <a:rPr lang="en-US" sz="2200" dirty="0"/>
              <a:t>Ontario (5 dans le </a:t>
            </a:r>
            <a:r>
              <a:rPr lang="en-US" sz="2200" dirty="0">
                <a:hlinkClick r:id="rId3"/>
              </a:rPr>
              <a:t>pays de Peterborough</a:t>
            </a:r>
            <a:r>
              <a:rPr lang="en-US" sz="2200" dirty="0"/>
              <a:t>, 1 dans les </a:t>
            </a:r>
            <a:r>
              <a:rPr lang="en-CA" sz="2200" dirty="0">
                <a:hlinkClick r:id="rId3"/>
              </a:rPr>
              <a:t>comtés unis de Prescott et Russell</a:t>
            </a:r>
            <a:r>
              <a:rPr lang="en-CA" sz="2200" dirty="0"/>
              <a:t>, 1 dans la </a:t>
            </a:r>
            <a:r>
              <a:rPr lang="en-CA" sz="2200" dirty="0">
                <a:hlinkClick r:id="rId4"/>
              </a:rPr>
              <a:t>municipalité régionale de Waterloo</a:t>
            </a:r>
            <a:r>
              <a:rPr lang="en-CA" sz="2200" dirty="0"/>
              <a:t>)</a:t>
            </a:r>
            <a:endParaRPr lang="en-US" sz="2200" dirty="0"/>
          </a:p>
          <a:p>
            <a:r>
              <a:rPr lang="en-US" sz="2200" dirty="0"/>
              <a:t>Québec (1 à </a:t>
            </a:r>
            <a:r>
              <a:rPr lang="en-US" sz="2200" dirty="0">
                <a:hlinkClick r:id="rId5"/>
              </a:rPr>
              <a:t>Laval</a:t>
            </a:r>
            <a:r>
              <a:rPr lang="en-US" sz="2200" dirty="0"/>
              <a:t>)</a:t>
            </a:r>
          </a:p>
          <a:p>
            <a:r>
              <a:rPr lang="en-US" sz="2200" dirty="0"/>
              <a:t>Divers cas signalés en Floride, au Michigan, en Ohio, au Wisconsin et à Washington</a:t>
            </a:r>
          </a:p>
          <a:p>
            <a:pPr marL="0" indent="0">
              <a:buNone/>
            </a:pPr>
            <a:endParaRPr lang="en-US" sz="1800" b="1" dirty="0"/>
          </a:p>
          <a:p>
            <a:pPr>
              <a:buFontTx/>
              <a:buChar char="-"/>
            </a:pPr>
            <a:endParaRPr lang="en-US" sz="1800" dirty="0"/>
          </a:p>
          <a:p>
            <a:pPr marL="0" indent="0">
              <a:buNone/>
            </a:pPr>
            <a:endParaRPr lang="en-US" sz="1800"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t>8</a:t>
            </a:fld>
            <a:endParaRPr lang="en-US"/>
          </a:p>
        </p:txBody>
      </p:sp>
      <p:sp>
        <p:nvSpPr>
          <p:cNvPr id="6" name="TextBox 5">
            <a:extLst>
              <a:ext uri="{FF2B5EF4-FFF2-40B4-BE49-F238E27FC236}">
                <a16:creationId xmlns:a16="http://schemas.microsoft.com/office/drawing/2014/main" id="{4C3FB96F-400B-A0E7-21DC-139664DFFA39}"/>
              </a:ext>
            </a:extLst>
          </p:cNvPr>
          <p:cNvSpPr txBox="1"/>
          <p:nvPr/>
        </p:nvSpPr>
        <p:spPr>
          <a:xfrm>
            <a:off x="5887233" y="1891430"/>
            <a:ext cx="5466567" cy="3816429"/>
          </a:xfrm>
          <a:prstGeom prst="rect">
            <a:avLst/>
          </a:prstGeom>
          <a:noFill/>
        </p:spPr>
        <p:txBody>
          <a:bodyPr wrap="square" rtlCol="0">
            <a:spAutoFit/>
          </a:bodyPr>
          <a:lstStyle/>
          <a:p>
            <a:pPr marL="0" indent="0">
              <a:buNone/>
            </a:pPr>
            <a:r>
              <a:rPr lang="en-US" sz="2200" b="1" dirty="0"/>
              <a:t>Juillet</a:t>
            </a:r>
            <a:endParaRPr lang="en-US" sz="2200" dirty="0"/>
          </a:p>
          <a:p>
            <a:pPr marL="342900" indent="-342900">
              <a:buFont typeface="Arial" panose="020B0604020202020204" pitchFamily="34" charset="0"/>
              <a:buChar char="•"/>
            </a:pPr>
            <a:r>
              <a:rPr lang="en-US" sz="2200" dirty="0"/>
              <a:t>Divers cas signalés en Floride et dans le Michigan</a:t>
            </a:r>
          </a:p>
          <a:p>
            <a:pPr marL="0" indent="0">
              <a:buNone/>
            </a:pPr>
            <a:endParaRPr lang="en-US" sz="2200" b="1" dirty="0"/>
          </a:p>
          <a:p>
            <a:pPr marL="0" indent="0">
              <a:buNone/>
            </a:pPr>
            <a:r>
              <a:rPr lang="en-US" sz="2200" b="1" dirty="0"/>
              <a:t>Août</a:t>
            </a:r>
            <a:endParaRPr lang="en-US" sz="2200" dirty="0"/>
          </a:p>
          <a:p>
            <a:pPr marL="342900" indent="-342900">
              <a:buFont typeface="Arial" panose="020B0604020202020204" pitchFamily="34" charset="0"/>
              <a:buChar char="•"/>
            </a:pPr>
            <a:r>
              <a:rPr lang="en-US" sz="2200" dirty="0"/>
              <a:t>Divers cas signalés dans le Michigan et le Wisconsin</a:t>
            </a:r>
          </a:p>
          <a:p>
            <a:pPr marL="0" indent="0">
              <a:buNone/>
            </a:pPr>
            <a:endParaRPr lang="en-US" sz="2200" b="1" dirty="0"/>
          </a:p>
          <a:p>
            <a:pPr marL="0" indent="0">
              <a:buNone/>
            </a:pPr>
            <a:r>
              <a:rPr lang="en-US" sz="2200" b="1" dirty="0"/>
              <a:t>Septembre</a:t>
            </a:r>
            <a:endParaRPr lang="en-US" sz="2200" dirty="0"/>
          </a:p>
          <a:p>
            <a:pPr marL="342900" indent="-342900">
              <a:buFont typeface="Arial" panose="020B0604020202020204" pitchFamily="34" charset="0"/>
              <a:buChar char="•"/>
            </a:pPr>
            <a:r>
              <a:rPr lang="en-US" sz="2200" dirty="0"/>
              <a:t>Ontario (</a:t>
            </a:r>
            <a:r>
              <a:rPr lang="en-US" sz="2200" dirty="0">
                <a:hlinkClick r:id="rId6"/>
              </a:rPr>
              <a:t>Comté de Wellington</a:t>
            </a:r>
            <a:r>
              <a:rPr lang="en-US" sz="2200" dirty="0"/>
              <a:t>, </a:t>
            </a:r>
            <a:r>
              <a:rPr lang="en-CA" sz="2200" dirty="0">
                <a:hlinkClick r:id="rId7"/>
              </a:rPr>
              <a:t>Comtés unis de Leeds et Grenville</a:t>
            </a:r>
            <a:r>
              <a:rPr lang="en-CA" sz="2200" dirty="0"/>
              <a:t>, </a:t>
            </a:r>
            <a:r>
              <a:rPr lang="en-CA" sz="2200" dirty="0">
                <a:hlinkClick r:id="rId8"/>
              </a:rPr>
              <a:t>Ottawa</a:t>
            </a:r>
            <a:r>
              <a:rPr lang="en-CA" sz="2200" dirty="0"/>
              <a:t>)</a:t>
            </a:r>
            <a:endParaRPr lang="en-US" sz="2200" dirty="0"/>
          </a:p>
        </p:txBody>
      </p:sp>
    </p:spTree>
    <p:extLst>
      <p:ext uri="{BB962C8B-B14F-4D97-AF65-F5344CB8AC3E}">
        <p14:creationId xmlns:p14="http://schemas.microsoft.com/office/powerpoint/2010/main" val="1491020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556" y="-75408"/>
            <a:ext cx="10515600" cy="1325563"/>
          </a:xfrm>
        </p:spPr>
        <p:txBody>
          <a:bodyPr/>
          <a:lstStyle/>
          <a:p>
            <a:r>
              <a:rPr lang="en-CA" dirty="0"/>
              <a:t>Maladie de Lyme</a:t>
            </a:r>
          </a:p>
        </p:txBody>
      </p:sp>
      <p:sp>
        <p:nvSpPr>
          <p:cNvPr id="3" name="Content Placeholder 2"/>
          <p:cNvSpPr>
            <a:spLocks noGrp="1"/>
          </p:cNvSpPr>
          <p:nvPr>
            <p:ph sz="half" idx="1"/>
          </p:nvPr>
        </p:nvSpPr>
        <p:spPr>
          <a:xfrm>
            <a:off x="351556" y="1690688"/>
            <a:ext cx="4244296" cy="4351338"/>
          </a:xfrm>
        </p:spPr>
        <p:txBody>
          <a:bodyPr/>
          <a:lstStyle/>
          <a:p>
            <a:pPr marL="0" indent="0">
              <a:buNone/>
            </a:pPr>
            <a:r>
              <a:rPr lang="en-US" dirty="0"/>
              <a:t>435 cas humains confirmés au </a:t>
            </a:r>
            <a:r>
              <a:rPr lang="en-US" dirty="0">
                <a:hlinkClick r:id="rId3"/>
              </a:rPr>
              <a:t>Québec </a:t>
            </a:r>
            <a:r>
              <a:rPr lang="en-US" dirty="0"/>
              <a:t>(du 1er janvier au 31 août 2024) :</a:t>
            </a:r>
          </a:p>
          <a:p>
            <a:r>
              <a:rPr lang="en-US" dirty="0"/>
              <a:t>349 acquis au Québec</a:t>
            </a:r>
          </a:p>
          <a:p>
            <a:r>
              <a:rPr lang="en-US" dirty="0"/>
              <a:t>24 acquis </a:t>
            </a:r>
            <a:r>
              <a:rPr lang="en-CA" b="0" i="0" dirty="0">
                <a:solidFill>
                  <a:srgbClr val="2C3E50"/>
                </a:solidFill>
                <a:effectLst/>
                <a:latin typeface="+mn-lt"/>
              </a:rPr>
              <a:t>hors du Québec</a:t>
            </a:r>
          </a:p>
          <a:p>
            <a:r>
              <a:rPr lang="en-CA" b="0" i="0" dirty="0">
                <a:solidFill>
                  <a:srgbClr val="2C3E50"/>
                </a:solidFill>
                <a:effectLst/>
                <a:latin typeface="+mn-lt"/>
              </a:rPr>
              <a:t>62 lieu d'acquisition inconnu</a:t>
            </a:r>
          </a:p>
          <a:p>
            <a:endParaRPr lang="en-US"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t>9</a:t>
            </a:fld>
            <a:endParaRPr lang="en-US"/>
          </a:p>
        </p:txBody>
      </p:sp>
      <p:pic>
        <p:nvPicPr>
          <p:cNvPr id="7" name="Content Placeholder 6">
            <a:extLst>
              <a:ext uri="{FF2B5EF4-FFF2-40B4-BE49-F238E27FC236}">
                <a16:creationId xmlns:a16="http://schemas.microsoft.com/office/drawing/2014/main" id="{E2014770-602D-18B1-F837-FDD789B65D62}"/>
              </a:ext>
            </a:extLst>
          </p:cNvPr>
          <p:cNvPicPr>
            <a:picLocks noGrp="1" noChangeAspect="1"/>
          </p:cNvPicPr>
          <p:nvPr>
            <p:ph sz="half" idx="2"/>
          </p:nvPr>
        </p:nvPicPr>
        <p:blipFill>
          <a:blip r:embed="rId4"/>
          <a:stretch>
            <a:fillRect/>
          </a:stretch>
        </p:blipFill>
        <p:spPr>
          <a:xfrm>
            <a:off x="4765276" y="815974"/>
            <a:ext cx="7426724" cy="5676901"/>
          </a:xfrm>
        </p:spPr>
      </p:pic>
      <p:sp>
        <p:nvSpPr>
          <p:cNvPr id="27" name="TextBox 26">
            <a:extLst>
              <a:ext uri="{FF2B5EF4-FFF2-40B4-BE49-F238E27FC236}">
                <a16:creationId xmlns:a16="http://schemas.microsoft.com/office/drawing/2014/main" id="{75C25D01-12B9-3372-B4B6-A3BC4B907752}"/>
              </a:ext>
            </a:extLst>
          </p:cNvPr>
          <p:cNvSpPr txBox="1"/>
          <p:nvPr/>
        </p:nvSpPr>
        <p:spPr>
          <a:xfrm>
            <a:off x="5956803" y="6444476"/>
            <a:ext cx="6142599" cy="276999"/>
          </a:xfrm>
          <a:prstGeom prst="rect">
            <a:avLst/>
          </a:prstGeom>
          <a:solidFill>
            <a:schemeClr val="bg1"/>
          </a:solidFill>
        </p:spPr>
        <p:txBody>
          <a:bodyPr wrap="square">
            <a:spAutoFit/>
          </a:bodyPr>
          <a:lstStyle/>
          <a:p>
            <a:r>
              <a:rPr lang="en-CA" sz="1200" dirty="0">
                <a:hlinkClick r:id="rId5"/>
              </a:rPr>
              <a:t>https://www.inspq.qc.ca/sites/default/files/2024-06/carte_risque_acquisition_lyme2024.pdf </a:t>
            </a:r>
          </a:p>
        </p:txBody>
      </p:sp>
    </p:spTree>
    <p:extLst>
      <p:ext uri="{BB962C8B-B14F-4D97-AF65-F5344CB8AC3E}">
        <p14:creationId xmlns:p14="http://schemas.microsoft.com/office/powerpoint/2010/main" val="2641602488"/>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23005</TotalTime>
  <Words>3513</Words>
  <Application>Microsoft Office PowerPoint</Application>
  <PresentationFormat>Widescreen</PresentationFormat>
  <Paragraphs>376</Paragraphs>
  <Slides>11</Slides>
  <Notes>11</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11</vt:i4>
      </vt:variant>
    </vt:vector>
  </HeadingPairs>
  <TitlesOfParts>
    <vt:vector size="29" baseType="lpstr">
      <vt:lpstr>__graphik_db3093</vt:lpstr>
      <vt:lpstr>Arial</vt:lpstr>
      <vt:lpstr>Calibri</vt:lpstr>
      <vt:lpstr>Calibri Light</vt:lpstr>
      <vt:lpstr>Georgia</vt:lpstr>
      <vt:lpstr>Montserrat</vt:lpstr>
      <vt:lpstr>Open Sans</vt:lpstr>
      <vt:lpstr>Open Sans Bold</vt:lpstr>
      <vt:lpstr>OpenSans</vt:lpstr>
      <vt:lpstr>Public Sans Web</vt:lpstr>
      <vt:lpstr>Radio Canada</vt:lpstr>
      <vt:lpstr>Raleway</vt:lpstr>
      <vt:lpstr>Roboto Condensed</vt:lpstr>
      <vt:lpstr>Segoe UI</vt:lpstr>
      <vt:lpstr>Source Sans Pro</vt:lpstr>
      <vt:lpstr>var(--font,var(--font-1))</vt:lpstr>
      <vt:lpstr>Wingdings</vt:lpstr>
      <vt:lpstr>2_Office Theme</vt:lpstr>
      <vt:lpstr>Communauté des maladies émergentes et zoonotiques Identifier les risques émergents grâce à l'intelligence collective</vt:lpstr>
      <vt:lpstr>La métrite contagieuse équine en Floride</vt:lpstr>
      <vt:lpstr>Virus du Nil occidental </vt:lpstr>
      <vt:lpstr>VNO - juin/juillet</vt:lpstr>
      <vt:lpstr>VNO - août/septembre</vt:lpstr>
      <vt:lpstr>Encéphalite équine de l'Est</vt:lpstr>
      <vt:lpstr>Rapport de cas : Co-infection par l'EEE, le VNO et l'encéphalite de Saint-Louis</vt:lpstr>
      <vt:lpstr>Gourme</vt:lpstr>
      <vt:lpstr>Maladie de Lyme</vt:lpstr>
      <vt:lpstr>Nouveau ver du monde en Amérique du Sud</vt:lpstr>
      <vt:lpstr>Rapports scientifiques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keywords>, docId:7576A6133F19099672414457034A107E</cp:keywords>
  <cp:lastModifiedBy>Murray Gillies</cp:lastModifiedBy>
  <cp:revision>514</cp:revision>
  <dcterms:created xsi:type="dcterms:W3CDTF">2020-02-07T23:34:08Z</dcterms:created>
  <dcterms:modified xsi:type="dcterms:W3CDTF">2024-09-19T13:53:39Z</dcterms:modified>
</cp:coreProperties>
</file>