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23" r:id="rId2"/>
    <p:sldId id="342" r:id="rId3"/>
    <p:sldId id="443" r:id="rId4"/>
    <p:sldId id="426" r:id="rId5"/>
    <p:sldId id="430" r:id="rId6"/>
    <p:sldId id="422" r:id="rId7"/>
    <p:sldId id="431" r:id="rId8"/>
    <p:sldId id="432" r:id="rId9"/>
    <p:sldId id="440" r:id="rId10"/>
    <p:sldId id="441" r:id="rId11"/>
    <p:sldId id="437" r:id="rId12"/>
    <p:sldId id="438" r:id="rId13"/>
    <p:sldId id="439" r:id="rId14"/>
    <p:sldId id="442" r:id="rId15"/>
    <p:sldId id="429" r:id="rId16"/>
    <p:sldId id="43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born, Andrea" initials="OA" lastIdx="8" clrIdx="0">
    <p:extLst>
      <p:ext uri="{19B8F6BF-5375-455C-9EA6-DF929625EA0E}">
        <p15:presenceInfo xmlns:p15="http://schemas.microsoft.com/office/powerpoint/2012/main" userId="S-1-5-21-409781135-2326927470-69082124-100004" providerId="AD"/>
      </p:ext>
    </p:extLst>
  </p:cmAuthor>
  <p:cmAuthor id="2" name="Zana Dukadzinac" initials="ZD" lastIdx="1" clrIdx="1">
    <p:extLst>
      <p:ext uri="{19B8F6BF-5375-455C-9EA6-DF929625EA0E}">
        <p15:presenceInfo xmlns:p15="http://schemas.microsoft.com/office/powerpoint/2012/main" userId="S-1-5-21-409781135-2326927470-69082124-1432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3" autoAdjust="0"/>
    <p:restoredTop sz="78067" autoAdjust="0"/>
  </p:normalViewPr>
  <p:slideViewPr>
    <p:cSldViewPr snapToGrid="0">
      <p:cViewPr varScale="1">
        <p:scale>
          <a:sx n="58" d="100"/>
          <a:sy n="58" d="100"/>
        </p:scale>
        <p:origin x="8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37450-37FE-407B-836B-3B9A8027C1E1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Modifier les styles du texte maître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B6564-B9C5-4BEE-A019-13E96C68B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1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6564-B9C5-4BEE-A019-13E96C68B1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67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6564-B9C5-4BEE-A019-13E96C68B1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5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/>
              <a:t>Pneumonie </a:t>
            </a:r>
            <a:r>
              <a:rPr lang="en-CA" dirty="0"/>
              <a:t>broncho-interstitielle aiguë multifocale à coalescente aux </a:t>
            </a:r>
            <a:r>
              <a:rPr lang="en-CA" baseline="0" dirty="0"/>
              <a:t>jours 3 et 5, pneumonie interstitielle résiduelle au jour 21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6564-B9C5-4BEE-A019-13E96C68B1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11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6564-B9C5-4BEE-A019-13E96C68B1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37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/>
              <a:t>Q1 - 1500 de ces cas se sont produits en Europe, en particulier dans les Balkans.</a:t>
            </a:r>
          </a:p>
          <a:p>
            <a:r>
              <a:rPr lang="en-CA" baseline="0" dirty="0"/>
              <a:t>Q2 - 591 mais pas de différences vraiment substantielles dans la distribution</a:t>
            </a:r>
          </a:p>
          <a:p>
            <a:endParaRPr lang="en-CA" baseline="0" dirty="0"/>
          </a:p>
          <a:p>
            <a:endParaRPr lang="en-CA" baseline="0" dirty="0"/>
          </a:p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6564-B9C5-4BEE-A019-13E96C68B1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3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6564-B9C5-4BEE-A019-13E96C68B1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59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6564-B9C5-4BEE-A019-13E96C68B1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47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6564-B9C5-4BEE-A019-13E96C68B1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52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La Libye </a:t>
            </a:r>
            <a:r>
              <a:rPr lang="en-CA" baseline="0" dirty="0"/>
              <a:t>a connu une forte augmentation des cas de sérotype O</a:t>
            </a:r>
          </a:p>
          <a:p>
            <a:r>
              <a:rPr lang="en-CA" baseline="0" dirty="0"/>
              <a:t>L'Algérie a connu un cas de SAT-2 à la fin de l'année 2023, ce qui est très préoccupant car les vaccins utilisés ici et en Libye ne concernent que les sérotypes O et A. Le sérotype du cas algérien ne figure pas dans le WAHIS, mais en février, il a été signalé comme étant SAT-2 chez Pig333.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6564-B9C5-4BEE-A019-13E96C68B1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5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La source d'information russe signale la présence de la fièvre aphteuse en Géorgie, mais elle n'a pas été signalée à la WOAH. </a:t>
            </a:r>
            <a:r>
              <a:rPr lang="en-CA" baseline="0" dirty="0"/>
              <a:t>Ne vous fiez pas à la source russe, la Géorgie a signalé des cas de variole ovine et caprine, de PPR, de dermatose nodulaire, de NHI,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6564-B9C5-4BEE-A019-13E96C68B1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33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6564-B9C5-4BEE-A019-13E96C68B1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2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6564-B9C5-4BEE-A019-13E96C68B1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8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A4D0-3362-4309-BEC0-98317D050795}" type="datetime1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4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9E1F-2232-4B88-8F06-7F83C533E506}" type="datetime1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7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58B4-A1F9-4C77-85E0-56A21F40333B}" type="datetime1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8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1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A031-662E-4A41-9960-35612D8BFC9E}" type="datetime1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1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4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8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4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EDC5-1734-46B2-A0D5-62C53D554FF0}" type="datetime1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8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07D3-39B0-44ED-BA0B-A69F1FD0EE94}" type="datetime1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1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19C8-7D86-4B85-8E3E-183D6C2F9EDD}" type="datetime1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pour modifier le style du titre principal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Modifier les styles du texte maître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8AE4A-7446-4FA8-A03C-9A4736657142}" type="datetime1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A136-B623-44AA-A653-F7B0DDAA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7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ezd.c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full/10.1080/22221751.2024.2352434" TargetMode="External"/><Relationship Id="rId2" Type="http://schemas.openxmlformats.org/officeDocument/2006/relationships/hyperlink" Target="https://wwwnc.cdc.gov/eid/article/30/4/23-1413_article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full/10.1080/22221751.2024.2353292?src=recsy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tandfonline.com/doi/full/10.1080/22221751.2024.2353292?src=recsy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full/10.1080/22221751.2024.2353292?src=recsy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ahss.ca/cahss-networks/poultry-new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38569365/" TargetMode="External"/><Relationship Id="rId3" Type="http://schemas.openxmlformats.org/officeDocument/2006/relationships/hyperlink" Target="https://www.mdpi.com/2076-2615/14/9/1295" TargetMode="External"/><Relationship Id="rId7" Type="http://schemas.openxmlformats.org/officeDocument/2006/relationships/hyperlink" Target="https://www.frontiersin.org/articles/10.3389/fvets.2024.1378769/full" TargetMode="External"/><Relationship Id="rId12" Type="http://schemas.openxmlformats.org/officeDocument/2006/relationships/hyperlink" Target="https://wwwnc.cdc.gov/eid/article/30/3/23-0348_article" TargetMode="External"/><Relationship Id="rId2" Type="http://schemas.openxmlformats.org/officeDocument/2006/relationships/hyperlink" Target="https://www.cezd.ca/CAHSS/Assets/SharedDocuments/CEZD-Rapid-Literature-Review-Influenza-replication-transmission-mammary-milk-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dpi.com/1999-4915/16/3/445" TargetMode="External"/><Relationship Id="rId11" Type="http://schemas.openxmlformats.org/officeDocument/2006/relationships/hyperlink" Target="https://pubmed.ncbi.nlm.nih.gov/38572517/" TargetMode="External"/><Relationship Id="rId5" Type="http://schemas.openxmlformats.org/officeDocument/2006/relationships/hyperlink" Target="https://www.mdpi.com/2076-0817/12/12/1414" TargetMode="External"/><Relationship Id="rId10" Type="http://schemas.openxmlformats.org/officeDocument/2006/relationships/hyperlink" Target="https://journals.plos.org/plospathogens/article?id=10.1371/journal.ppat.1012131" TargetMode="External"/><Relationship Id="rId4" Type="http://schemas.openxmlformats.org/officeDocument/2006/relationships/hyperlink" Target="https://pubmed.ncbi.nlm.nih.gov/38741172/" TargetMode="External"/><Relationship Id="rId9" Type="http://schemas.openxmlformats.org/officeDocument/2006/relationships/hyperlink" Target="https://e-journal.unair.ac.id/JMV/article/view/46667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nc.cdc.gov/eid/article/30/4/23-1141_article" TargetMode="External"/><Relationship Id="rId13" Type="http://schemas.openxmlformats.org/officeDocument/2006/relationships/hyperlink" Target="https://www.sciencedirect.com/science/article/pii/S1995820X24000221?via%3Dihub" TargetMode="External"/><Relationship Id="rId3" Type="http://schemas.openxmlformats.org/officeDocument/2006/relationships/hyperlink" Target="https://www.frontiersin.org/articles/10.3389/fvets.2024.1305643/full" TargetMode="External"/><Relationship Id="rId7" Type="http://schemas.openxmlformats.org/officeDocument/2006/relationships/hyperlink" Target="https://pubmed.ncbi.nlm.nih.gov/38468332/" TargetMode="External"/><Relationship Id="rId12" Type="http://schemas.openxmlformats.org/officeDocument/2006/relationships/hyperlink" Target="https://wwwnc.cdc.gov/eid/article/30/3/23-1098_article" TargetMode="External"/><Relationship Id="rId2" Type="http://schemas.openxmlformats.org/officeDocument/2006/relationships/hyperlink" Target="https://pubmed.ncbi.nlm.nih.gov/3857567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lfattoalimentare.it/peste-suina-controlli-prodotti-etnici.html" TargetMode="External"/><Relationship Id="rId11" Type="http://schemas.openxmlformats.org/officeDocument/2006/relationships/hyperlink" Target="https://www.frontiersin.org/articles/10.3389/fvets.2024.1348123/full" TargetMode="External"/><Relationship Id="rId5" Type="http://schemas.openxmlformats.org/officeDocument/2006/relationships/hyperlink" Target="https://www.sciencepublishinggroup.com/article/10.11648/j.bsi.20240901.11" TargetMode="External"/><Relationship Id="rId10" Type="http://schemas.openxmlformats.org/officeDocument/2006/relationships/hyperlink" Target="https://efsa.onlinelibrary.wiley.com/doi/abs/10.2903/sp.efsa.2024.EN-8692" TargetMode="External"/><Relationship Id="rId4" Type="http://schemas.openxmlformats.org/officeDocument/2006/relationships/hyperlink" Target="https://wwwnc.cdc.gov/eid/article/30/4/23-1413_article" TargetMode="External"/><Relationship Id="rId9" Type="http://schemas.openxmlformats.org/officeDocument/2006/relationships/hyperlink" Target="https://journals.asm.org/doi/10.1128/spectrum.02181-2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mpres-i.apps.fao.org/diseas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sa.europa.eu/en/efsajournal/pub/880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sa.europa.eu/en/efsajournal/pub/880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ah.org/en/disease/monkeypox/#ui-id-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1973829"/>
            <a:ext cx="12192000" cy="1498548"/>
          </a:xfrm>
        </p:spPr>
        <p:txBody>
          <a:bodyPr>
            <a:noAutofit/>
          </a:bodyPr>
          <a:lstStyle/>
          <a:p>
            <a:pPr algn="r"/>
            <a:r>
              <a:rPr lang="fr-FR" sz="2800" b="1" dirty="0">
                <a:solidFill>
                  <a:schemeClr val="bg1"/>
                </a:solidFill>
                <a:latin typeface="+mn-lt"/>
              </a:rPr>
              <a:t>Communauté pour les maladies émergentes et zoonotiques</a:t>
            </a:r>
            <a:br>
              <a:rPr lang="fr-FR" sz="2800" b="1" dirty="0">
                <a:solidFill>
                  <a:schemeClr val="bg1"/>
                </a:solidFill>
                <a:latin typeface="+mn-lt"/>
              </a:rPr>
            </a:br>
            <a:r>
              <a:rPr lang="fr-FR" sz="2800" b="1" dirty="0">
                <a:solidFill>
                  <a:schemeClr val="bg1"/>
                </a:solidFill>
                <a:latin typeface="+mn-lt"/>
              </a:rPr>
              <a:t>Signaux d'intérêt pour RCSSP T1</a:t>
            </a:r>
            <a:endParaRPr lang="en-CA" sz="2000" b="1" i="1" dirty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500112" y="4075832"/>
            <a:ext cx="6591365" cy="1429439"/>
          </a:xfrm>
        </p:spPr>
        <p:txBody>
          <a:bodyPr>
            <a:normAutofit/>
          </a:bodyPr>
          <a:lstStyle/>
          <a:p>
            <a:pPr algn="r"/>
            <a:r>
              <a:rPr lang="en-CA" b="1" dirty="0" err="1">
                <a:solidFill>
                  <a:schemeClr val="bg1"/>
                </a:solidFill>
              </a:rPr>
              <a:t>Dr </a:t>
            </a:r>
            <a:r>
              <a:rPr lang="en-CA" b="1" dirty="0">
                <a:solidFill>
                  <a:schemeClr val="bg1"/>
                </a:solidFill>
              </a:rPr>
              <a:t>Andrea Osborn</a:t>
            </a:r>
          </a:p>
          <a:p>
            <a:pPr algn="r"/>
            <a:r>
              <a:rPr lang="en-CA" b="1" dirty="0">
                <a:solidFill>
                  <a:schemeClr val="bg1"/>
                </a:solidFill>
              </a:rPr>
              <a:t>27 mai 2024</a:t>
            </a:r>
          </a:p>
          <a:p>
            <a:pPr algn="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E7A136-B623-44AA-A653-F7B0DDAA2C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0333" y="5750265"/>
            <a:ext cx="2811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>
                <a:solidFill>
                  <a:schemeClr val="bg1"/>
                </a:solidFill>
                <a:hlinkClick r:id="rId4"/>
              </a:rPr>
              <a:t>www.cezd.ca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4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45"/>
    </mc:Choice>
    <mc:Fallback xmlns="">
      <p:transition spd="slow" advTm="2644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+mn-lt"/>
              </a:rPr>
              <a:t>Suivi du Mpox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>
                <a:hlinkClick r:id="rId2"/>
              </a:rPr>
              <a:t>Virus de la variole du singe et de la variole du porc en cocirculation, République démocratique du Congo, 2022 - Volume 30, Numéro 4-Avril 2024 - Revue des maladies infectieuses émergentes - CDC</a:t>
            </a:r>
            <a:endParaRPr lang="en-US" sz="2400" dirty="0"/>
          </a:p>
          <a:p>
            <a:r>
              <a:rPr lang="en-US" dirty="0"/>
              <a:t>Les porcs précédemment signalés étaient infectés par la variole porcine et non par la variole microbienne.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hlinkClick r:id="rId3"/>
              </a:rPr>
              <a:t>Article complet : L'inoculation expérimentale de porcs avec le virus de la variole du singe entraîne une infection productive et une transmission aux sentinelles (tandfonline.com)</a:t>
            </a:r>
            <a:endParaRPr lang="en-US" dirty="0"/>
          </a:p>
          <a:p>
            <a:endParaRPr lang="en-US" dirty="0"/>
          </a:p>
          <a:p>
            <a:r>
              <a:rPr lang="en-US" dirty="0"/>
              <a:t>Les porcs sont expérimentalement sensibles à la variole et peuvent la transmettre aux animaux en cohabitation.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4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+mn-lt"/>
                <a:hlinkClick r:id="rId3"/>
              </a:rPr>
              <a:t>Article complet : Les porcs sont très sensibles au virus de l'influenza aviaire hautement pathogène H5N1 clade 2.3.4.4b dérivé du vison, mais ne le transmettent pas (tandfonline.com)</a:t>
            </a:r>
            <a:endParaRPr lang="en-CA" sz="3200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8" y="2093976"/>
            <a:ext cx="1024510" cy="102451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8583" y="4554324"/>
            <a:ext cx="977925" cy="98317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3168791"/>
            <a:ext cx="42886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chemeClr val="accent1">
                    <a:lumMod val="75000"/>
                  </a:schemeClr>
                </a:solidFill>
              </a:rPr>
              <a:t>9 porcelets </a:t>
            </a:r>
            <a:r>
              <a:rPr lang="en-CA" dirty="0"/>
              <a:t>inoculés avec 4 ml de virus dans un support</a:t>
            </a:r>
          </a:p>
          <a:p>
            <a:r>
              <a:rPr lang="en-CA" dirty="0"/>
              <a:t>2,2x10</a:t>
            </a:r>
            <a:r>
              <a:rPr lang="en-CA" baseline="30000" dirty="0"/>
              <a:t>7</a:t>
            </a:r>
            <a:r>
              <a:rPr lang="en-CA" dirty="0"/>
              <a:t> TCID</a:t>
            </a:r>
            <a:r>
              <a:rPr lang="en-CA" baseline="-25000" dirty="0"/>
              <a:t>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1 ml par voie orale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1 ml intranasal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2 ml par voie intra-trachéale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4072" y="5476423"/>
            <a:ext cx="32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Cohabitation avec 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</a:rPr>
              <a:t>6 porcelets sentinelles</a:t>
            </a:r>
          </a:p>
        </p:txBody>
      </p:sp>
      <p:cxnSp>
        <p:nvCxnSpPr>
          <p:cNvPr id="24" name="Elbow Connector 23"/>
          <p:cNvCxnSpPr>
            <a:endCxn id="32" idx="1"/>
          </p:cNvCxnSpPr>
          <p:nvPr/>
        </p:nvCxnSpPr>
        <p:spPr>
          <a:xfrm rot="16200000" flipH="1">
            <a:off x="986086" y="2977922"/>
            <a:ext cx="2142415" cy="19935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94" y="2135400"/>
            <a:ext cx="768096" cy="7680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547104" y="2084122"/>
            <a:ext cx="5210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Ecouvillons nasaux prélevés aux jours -1, 1, 14, 17, 21 jours</a:t>
            </a:r>
          </a:p>
          <a:p>
            <a:r>
              <a:rPr lang="en-CA" dirty="0"/>
              <a:t>Écouvillons oropharyngés -1, 1, 3, 5, 7, 10, 14, 17, 21 jours</a:t>
            </a:r>
          </a:p>
          <a:p>
            <a:r>
              <a:rPr lang="en-CA" dirty="0"/>
              <a:t>Sérologie -1, 7, 14, 21</a:t>
            </a:r>
          </a:p>
        </p:txBody>
      </p:sp>
      <p:pic>
        <p:nvPicPr>
          <p:cNvPr id="32" name="Content Placeholder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73" y="4533655"/>
            <a:ext cx="1024510" cy="1024510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 flipV="1">
            <a:off x="6547104" y="3958418"/>
            <a:ext cx="4806696" cy="16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7070177" y="3980447"/>
            <a:ext cx="424417" cy="1071209"/>
            <a:chOff x="7064882" y="4069990"/>
            <a:chExt cx="424417" cy="1071209"/>
          </a:xfrm>
        </p:grpSpPr>
        <p:pic>
          <p:nvPicPr>
            <p:cNvPr id="37" name="Content Placeholder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4882" y="4069990"/>
              <a:ext cx="399791" cy="399791"/>
            </a:xfrm>
            <a:prstGeom prst="rect">
              <a:avLst/>
            </a:prstGeom>
          </p:spPr>
        </p:pic>
        <p:pic>
          <p:nvPicPr>
            <p:cNvPr id="38" name="Content Placeholder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195" y="4405699"/>
              <a:ext cx="399791" cy="399791"/>
            </a:xfrm>
            <a:prstGeom prst="rect">
              <a:avLst/>
            </a:prstGeom>
          </p:spPr>
        </p:pic>
        <p:pic>
          <p:nvPicPr>
            <p:cNvPr id="39" name="Content Placeholder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9508" y="4741408"/>
              <a:ext cx="399791" cy="399791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8106034" y="4025666"/>
            <a:ext cx="424417" cy="1071209"/>
            <a:chOff x="7064882" y="4069990"/>
            <a:chExt cx="424417" cy="1071209"/>
          </a:xfrm>
        </p:grpSpPr>
        <p:pic>
          <p:nvPicPr>
            <p:cNvPr id="42" name="Content Placeholder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4882" y="4069990"/>
              <a:ext cx="399791" cy="399791"/>
            </a:xfrm>
            <a:prstGeom prst="rect">
              <a:avLst/>
            </a:prstGeom>
          </p:spPr>
        </p:pic>
        <p:pic>
          <p:nvPicPr>
            <p:cNvPr id="43" name="Content Placeholder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195" y="4405699"/>
              <a:ext cx="399791" cy="399791"/>
            </a:xfrm>
            <a:prstGeom prst="rect">
              <a:avLst/>
            </a:prstGeom>
          </p:spPr>
        </p:pic>
        <p:pic>
          <p:nvPicPr>
            <p:cNvPr id="44" name="Content Placeholder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9508" y="4741408"/>
              <a:ext cx="399791" cy="399791"/>
            </a:xfrm>
            <a:prstGeom prst="rect">
              <a:avLst/>
            </a:prstGeom>
          </p:spPr>
        </p:pic>
      </p:grpSp>
      <p:sp>
        <p:nvSpPr>
          <p:cNvPr id="46" name="Rectangle 45"/>
          <p:cNvSpPr/>
          <p:nvPr/>
        </p:nvSpPr>
        <p:spPr>
          <a:xfrm>
            <a:off x="7043546" y="352951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 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015958" y="3538123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 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0726290" y="352742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21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0140314" y="3991280"/>
            <a:ext cx="424417" cy="1071209"/>
            <a:chOff x="7064882" y="4069990"/>
            <a:chExt cx="424417" cy="1071209"/>
          </a:xfrm>
        </p:grpSpPr>
        <p:pic>
          <p:nvPicPr>
            <p:cNvPr id="50" name="Content Placeholder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4882" y="4069990"/>
              <a:ext cx="399791" cy="399791"/>
            </a:xfrm>
            <a:prstGeom prst="rect">
              <a:avLst/>
            </a:prstGeom>
          </p:spPr>
        </p:pic>
        <p:pic>
          <p:nvPicPr>
            <p:cNvPr id="51" name="Content Placeholder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195" y="4405699"/>
              <a:ext cx="399791" cy="399791"/>
            </a:xfrm>
            <a:prstGeom prst="rect">
              <a:avLst/>
            </a:prstGeom>
          </p:spPr>
        </p:pic>
        <p:pic>
          <p:nvPicPr>
            <p:cNvPr id="52" name="Content Placeholder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9508" y="4741408"/>
              <a:ext cx="399791" cy="399791"/>
            </a:xfrm>
            <a:prstGeom prst="rect">
              <a:avLst/>
            </a:prstGeom>
          </p:spPr>
        </p:pic>
      </p:grpSp>
      <p:pic>
        <p:nvPicPr>
          <p:cNvPr id="53" name="Content Placeholder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6290" y="3987262"/>
            <a:ext cx="405649" cy="407825"/>
          </a:xfrm>
          <a:prstGeom prst="rect">
            <a:avLst/>
          </a:prstGeom>
        </p:spPr>
      </p:pic>
      <p:pic>
        <p:nvPicPr>
          <p:cNvPr id="54" name="Content Placeholder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8276" y="4322578"/>
            <a:ext cx="405649" cy="407825"/>
          </a:xfrm>
          <a:prstGeom prst="rect">
            <a:avLst/>
          </a:prstGeom>
        </p:spPr>
      </p:pic>
      <p:pic>
        <p:nvPicPr>
          <p:cNvPr id="55" name="Content Placeholder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8276" y="4656509"/>
            <a:ext cx="405649" cy="407825"/>
          </a:xfrm>
          <a:prstGeom prst="rect">
            <a:avLst/>
          </a:prstGeom>
        </p:spPr>
      </p:pic>
      <p:pic>
        <p:nvPicPr>
          <p:cNvPr id="57" name="Content Placeholder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5022" y="4667941"/>
            <a:ext cx="405649" cy="407825"/>
          </a:xfrm>
          <a:prstGeom prst="rect">
            <a:avLst/>
          </a:prstGeom>
        </p:spPr>
      </p:pic>
      <p:pic>
        <p:nvPicPr>
          <p:cNvPr id="58" name="Content Placeholder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1514" y="4288794"/>
            <a:ext cx="405649" cy="407825"/>
          </a:xfrm>
          <a:prstGeom prst="rect">
            <a:avLst/>
          </a:prstGeom>
        </p:spPr>
      </p:pic>
      <p:pic>
        <p:nvPicPr>
          <p:cNvPr id="59" name="Content Placeholder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9201" y="3986288"/>
            <a:ext cx="405649" cy="407825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7856158" y="3217644"/>
            <a:ext cx="1692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 Dates de nécropsie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77557" y="5033889"/>
            <a:ext cx="218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 jours après le défi</a:t>
            </a:r>
          </a:p>
        </p:txBody>
      </p:sp>
    </p:spTree>
    <p:extLst>
      <p:ext uri="{BB962C8B-B14F-4D97-AF65-F5344CB8AC3E}">
        <p14:creationId xmlns:p14="http://schemas.microsoft.com/office/powerpoint/2010/main" val="3502525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31052" y="2223397"/>
            <a:ext cx="5181600" cy="27271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+mn-lt"/>
                <a:hlinkClick r:id="rId4"/>
              </a:rPr>
              <a:t>Article complet : Les porcs sont très sensibles au virus de l'influenza aviaire hautement pathogène H5N1 clade 2.3.4.4b dérivé du vison, mais ne le transmettent pas (tandfonline.com)</a:t>
            </a:r>
            <a:endParaRPr lang="en-CA" sz="32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3786" y="1847858"/>
            <a:ext cx="5181600" cy="4351338"/>
          </a:xfrm>
        </p:spPr>
        <p:txBody>
          <a:bodyPr/>
          <a:lstStyle/>
          <a:p>
            <a:r>
              <a:rPr lang="en-CA" dirty="0"/>
              <a:t>Tous les animaux infectés présentaient au moins un écouvillon nasal ou oropharyngé positif au virus au cours des 5 premiers jours. </a:t>
            </a:r>
          </a:p>
          <a:p>
            <a:r>
              <a:rPr lang="en-CA" dirty="0"/>
              <a:t>Aucun porc sentinelle ne présentait d'écouvillonnage nasal ou oropharyngé positif (RT-PCR et isolement viral).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7836" y="5096875"/>
            <a:ext cx="4983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Les porcs infectés ont eu de la fièvre 24 heures après l'inoculation.</a:t>
            </a:r>
          </a:p>
          <a:p>
            <a:r>
              <a:rPr lang="en-CA" dirty="0"/>
              <a:t>Cliniquement normal pendant le reste de la période d'observation</a:t>
            </a:r>
          </a:p>
        </p:txBody>
      </p:sp>
    </p:spTree>
    <p:extLst>
      <p:ext uri="{BB962C8B-B14F-4D97-AF65-F5344CB8AC3E}">
        <p14:creationId xmlns:p14="http://schemas.microsoft.com/office/powerpoint/2010/main" val="2519553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209544"/>
            <a:ext cx="5181600" cy="2967418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100 % des porcelets infectés présentaient des signes de réplication virale et de séroconversion.</a:t>
            </a:r>
          </a:p>
          <a:p>
            <a:r>
              <a:rPr lang="en-CA" dirty="0"/>
              <a:t>Lésions principalement dans les voies respiratoires inférieures</a:t>
            </a:r>
          </a:p>
          <a:p>
            <a:r>
              <a:rPr lang="en-CA" dirty="0"/>
              <a:t>Aucun signe de pathologie dans le SNC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+mn-lt"/>
                <a:hlinkClick r:id="rId3"/>
              </a:rPr>
              <a:t>Article complet : Les porcs sont très sensibles au virus de l'influenza aviaire hautement pathogène H5N1 clade 2.3.4.4b dérivé du vison, mais ne le transmettent pas (tandfonline.com)</a:t>
            </a:r>
            <a:endParaRPr lang="en-CA" sz="32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3786" y="3072384"/>
            <a:ext cx="5181600" cy="3126812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Pas de séroconversion chez les porcelets sentinelles</a:t>
            </a:r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06" y="2185034"/>
            <a:ext cx="1024510" cy="1024510"/>
          </a:xfrm>
          <a:prstGeom prst="rect">
            <a:avLst/>
          </a:prstGeom>
        </p:spPr>
      </p:pic>
      <p:pic>
        <p:nvPicPr>
          <p:cNvPr id="12" name="Content Placeholder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2423" y="2205703"/>
            <a:ext cx="977925" cy="98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6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+mn-lt"/>
              </a:rPr>
              <a:t>L'IAHP au Canada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644012" y="1526642"/>
            <a:ext cx="8547988" cy="444443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0" y="1797916"/>
            <a:ext cx="3161412" cy="4351338"/>
          </a:xfrm>
        </p:spPr>
        <p:txBody>
          <a:bodyPr/>
          <a:lstStyle/>
          <a:p>
            <a:r>
              <a:rPr lang="en-US" dirty="0"/>
              <a:t>Tableau de bord des données nationales sur la page "Volaille" du site web du CAHSS</a:t>
            </a:r>
          </a:p>
          <a:p>
            <a:r>
              <a:rPr lang="en-US" dirty="0">
                <a:hlinkClick r:id="rId4"/>
              </a:rPr>
              <a:t>Volaille (cahss.ca)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02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976"/>
            <a:ext cx="10515600" cy="1028700"/>
          </a:xfrm>
        </p:spPr>
        <p:txBody>
          <a:bodyPr/>
          <a:lstStyle/>
          <a:p>
            <a:r>
              <a:rPr lang="en-CA" b="1" dirty="0">
                <a:latin typeface="+mn-lt"/>
              </a:rPr>
              <a:t>Résultats scientifiques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5264166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hlinkClick r:id="rId2"/>
              </a:rPr>
              <a:t>Analyse rapide de la littérature du CEZD : Transmission et réplication de la grippe dans le tissu mammaire et le lait</a:t>
            </a:r>
            <a:endParaRPr lang="en-US" sz="1600" dirty="0"/>
          </a:p>
          <a:p>
            <a:r>
              <a:rPr lang="en-US" sz="1600" dirty="0">
                <a:hlinkClick r:id="rId3"/>
              </a:rPr>
              <a:t>Animaux | Texte intégral gratuit | Défis stratégiques pour l'éradication de la peste porcine africaine de génotype II chez les porcs domestiques dans le nord de l'Italie (mdpi.com)</a:t>
            </a:r>
            <a:endParaRPr lang="en-US" sz="1600" dirty="0"/>
          </a:p>
          <a:p>
            <a:r>
              <a:rPr lang="en-US" sz="1600" dirty="0">
                <a:hlinkClick r:id="rId4"/>
              </a:rPr>
              <a:t>Compétence vectorielle des moustiques suédois </a:t>
            </a:r>
            <a:r>
              <a:rPr lang="en-US" sz="1600" dirty="0" err="1">
                <a:hlinkClick r:id="rId4"/>
              </a:rPr>
              <a:t>Culex pipiens </a:t>
            </a:r>
            <a:r>
              <a:rPr lang="en-US" sz="1600" dirty="0">
                <a:hlinkClick r:id="rId4"/>
              </a:rPr>
              <a:t>pour le virus de l'encéphalite japonaise - PubMed (nih.gov)</a:t>
            </a:r>
            <a:endParaRPr lang="en-US" sz="1600" dirty="0"/>
          </a:p>
          <a:p>
            <a:r>
              <a:rPr lang="en-US" sz="1600" dirty="0">
                <a:hlinkClick r:id="rId5"/>
              </a:rPr>
              <a:t>Pathogens | Free Full-Text | Évaluation épidémiologique de la propagation de la peste porcine africaine en République dominicaine (mdpi.com)</a:t>
            </a:r>
            <a:endParaRPr lang="en-US" sz="1600" dirty="0"/>
          </a:p>
          <a:p>
            <a:r>
              <a:rPr lang="en-US" sz="1600" dirty="0">
                <a:hlinkClick r:id="rId6"/>
              </a:rPr>
              <a:t>Virus | Free Full-Text | Porcine </a:t>
            </a:r>
            <a:r>
              <a:rPr lang="en-US" sz="1600" dirty="0" err="1">
                <a:hlinkClick r:id="rId6"/>
              </a:rPr>
              <a:t>Deltacoronavirus </a:t>
            </a:r>
            <a:r>
              <a:rPr lang="en-US" sz="1600" dirty="0">
                <a:hlinkClick r:id="rId6"/>
              </a:rPr>
              <a:t>Occurrence in the United States Breeding Herds since Its Emergence in 2014 (mdpi.com)</a:t>
            </a:r>
            <a:endParaRPr lang="en-US" sz="1600" dirty="0"/>
          </a:p>
          <a:p>
            <a:r>
              <a:rPr lang="en-US" sz="1600" dirty="0">
                <a:hlinkClick r:id="rId7"/>
              </a:rPr>
              <a:t>Frontiers | Réémergence de la fièvre aphteuse en République de Corée causée par la lignée O/ME-SA/Ind-2001e (frontiersin.org)</a:t>
            </a:r>
            <a:endParaRPr lang="en-US" sz="1600" dirty="0"/>
          </a:p>
          <a:p>
            <a:r>
              <a:rPr lang="en-US" sz="1600" dirty="0">
                <a:hlinkClick r:id="rId8"/>
              </a:rPr>
              <a:t>Leçons de </a:t>
            </a:r>
            <a:r>
              <a:rPr lang="en-US" sz="1600" dirty="0" err="1">
                <a:hlinkClick r:id="rId8"/>
              </a:rPr>
              <a:t>CanSpotASF </a:t>
            </a:r>
            <a:r>
              <a:rPr lang="en-US" sz="1600" dirty="0">
                <a:hlinkClick r:id="rId8"/>
              </a:rPr>
              <a:t>: vers une surveillance de la peste porcine africaine basée sur le risque avec des tests d'exclusion dans l'ouest du Canada - PubMed (nih.gov)</a:t>
            </a:r>
            <a:endParaRPr lang="en-US" sz="1600" dirty="0"/>
          </a:p>
          <a:p>
            <a:r>
              <a:rPr lang="en-US" sz="1600" dirty="0">
                <a:hlinkClick r:id="rId9"/>
              </a:rPr>
              <a:t>Détection du virus de la fièvre aphteuse dans des peaux de vaches brutes salées en provenance de Malaisie dans le port de </a:t>
            </a:r>
            <a:r>
              <a:rPr lang="en-US" sz="1600" dirty="0" err="1">
                <a:hlinkClick r:id="rId9"/>
              </a:rPr>
              <a:t>Tanjung Priok</a:t>
            </a:r>
            <a:r>
              <a:rPr lang="en-US" sz="1600" dirty="0">
                <a:hlinkClick r:id="rId9"/>
              </a:rPr>
              <a:t>, Indonésie | </a:t>
            </a:r>
            <a:r>
              <a:rPr lang="en-US" sz="1600" dirty="0" err="1">
                <a:hlinkClick r:id="rId9"/>
              </a:rPr>
              <a:t>Jurnal Medik Veteriner </a:t>
            </a:r>
            <a:r>
              <a:rPr lang="en-US" sz="1600" dirty="0">
                <a:hlinkClick r:id="rId9"/>
              </a:rPr>
              <a:t>(unair.ac.id)</a:t>
            </a:r>
            <a:endParaRPr lang="en-US" sz="1600" dirty="0"/>
          </a:p>
          <a:p>
            <a:r>
              <a:rPr lang="en-US" sz="1600" dirty="0">
                <a:hlinkClick r:id="rId10"/>
              </a:rPr>
              <a:t>La dérive génétique et la sélection purificatrice façonnent les populations du virus de la grippe A à l'intérieur de l'hôte pendant les infections porcines naturelles | PLOS Pathogens</a:t>
            </a:r>
            <a:endParaRPr lang="en-US" sz="1600" dirty="0"/>
          </a:p>
          <a:p>
            <a:r>
              <a:rPr lang="en-US" sz="1600" dirty="0">
                <a:hlinkClick r:id="rId11"/>
              </a:rPr>
              <a:t>Co-circulation à long terme de plusieurs virus de la grippe A chez les porcs, Guangxi, Chine - PubMed (nih.gov)</a:t>
            </a:r>
            <a:endParaRPr lang="en-US" sz="1600" dirty="0"/>
          </a:p>
          <a:p>
            <a:r>
              <a:rPr lang="en-US" sz="1600" dirty="0">
                <a:hlinkClick r:id="rId12"/>
              </a:rPr>
              <a:t>Épidémiologie moléculaire du pathogène zoonotique émergent Streptococcus </a:t>
            </a:r>
            <a:r>
              <a:rPr lang="en-US" sz="1600" dirty="0" err="1">
                <a:hlinkClick r:id="rId12"/>
              </a:rPr>
              <a:t>suis </a:t>
            </a:r>
            <a:r>
              <a:rPr lang="en-US" sz="1600" dirty="0">
                <a:hlinkClick r:id="rId12"/>
              </a:rPr>
              <a:t>sous-déclaré en Europe - Volume 30, Numéro 3-Mars 2024 - Revue des maladies infectieuses émergentes - CDC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10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33450"/>
          </a:xfrm>
        </p:spPr>
        <p:txBody>
          <a:bodyPr>
            <a:normAutofit/>
          </a:bodyPr>
          <a:lstStyle/>
          <a:p>
            <a:r>
              <a:rPr lang="en-CA" b="1" dirty="0">
                <a:latin typeface="+mn-lt"/>
              </a:rPr>
              <a:t>Résultats scientifiques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2476"/>
            <a:ext cx="10515600" cy="5767594"/>
          </a:xfrm>
        </p:spPr>
        <p:txBody>
          <a:bodyPr>
            <a:noAutofit/>
          </a:bodyPr>
          <a:lstStyle/>
          <a:p>
            <a:r>
              <a:rPr lang="en-US" sz="1400" dirty="0" err="1">
                <a:hlinkClick r:id="rId2"/>
              </a:rPr>
              <a:t>Séroprévalence </a:t>
            </a:r>
            <a:r>
              <a:rPr lang="en-US" sz="1400" dirty="0">
                <a:hlinkClick r:id="rId2"/>
              </a:rPr>
              <a:t>et détection moléculaire du virus de la fièvre aphteuse chez les bovins dans des districts sélectionnés de la zone de </a:t>
            </a:r>
            <a:r>
              <a:rPr lang="en-US" sz="1400" dirty="0" err="1">
                <a:hlinkClick r:id="rId2"/>
              </a:rPr>
              <a:t>Wolaita</a:t>
            </a:r>
            <a:r>
              <a:rPr lang="en-US" sz="1400" dirty="0">
                <a:hlinkClick r:id="rId2"/>
              </a:rPr>
              <a:t>, dans le sud de l'Éthiopie - PubMed (nih.gov)</a:t>
            </a:r>
            <a:endParaRPr lang="en-US" sz="1400" dirty="0"/>
          </a:p>
          <a:p>
            <a:r>
              <a:rPr lang="en-US" sz="1400" dirty="0">
                <a:hlinkClick r:id="rId3"/>
              </a:rPr>
              <a:t>Frontiers | Les carcasses de sangliers (</a:t>
            </a:r>
            <a:r>
              <a:rPr lang="en-US" sz="1400" dirty="0" err="1">
                <a:hlinkClick r:id="rId3"/>
              </a:rPr>
              <a:t>Sus scrofa) : une </a:t>
            </a:r>
            <a:r>
              <a:rPr lang="en-US" sz="1400" dirty="0">
                <a:hlinkClick r:id="rId3"/>
              </a:rPr>
              <a:t>attraction pour les charognards et une source potentielle de contamination des sols par le virus de la peste porcine africaine (frontiersin.org)</a:t>
            </a:r>
            <a:endParaRPr lang="en-US" sz="1400" dirty="0"/>
          </a:p>
          <a:p>
            <a:r>
              <a:rPr lang="en-US" sz="1400" dirty="0">
                <a:hlinkClick r:id="rId4"/>
              </a:rPr>
              <a:t>Virus de la variole du singe et de la variole du porc en cocirculation, République démocratique du Congo, 2022 - Volume 30, Numéro 4-Avril 2024 - Revue des maladies infectieuses émergentes - CDC</a:t>
            </a:r>
            <a:endParaRPr lang="en-US" sz="1400" dirty="0"/>
          </a:p>
          <a:p>
            <a:r>
              <a:rPr lang="en-US" sz="1400" dirty="0" err="1">
                <a:hlinkClick r:id="rId5"/>
              </a:rPr>
              <a:t>Séroprévalence</a:t>
            </a:r>
            <a:r>
              <a:rPr lang="en-US" sz="1400" dirty="0">
                <a:hlinkClick r:id="rId5"/>
              </a:rPr>
              <a:t>, sérotypage et facteurs de risque associés de la fièvre aphteuse chez les bovins dans l'État régional d'Amhara occidental, au nord-ouest de l'Éthiopie, Biomedical Statistics and Informatics, Science Publishing Group</a:t>
            </a:r>
            <a:endParaRPr lang="en-US" sz="1400" dirty="0"/>
          </a:p>
          <a:p>
            <a:r>
              <a:rPr lang="en-US" sz="1400" dirty="0">
                <a:hlinkClick r:id="rId6"/>
              </a:rPr>
              <a:t>Peste porcine, l'étrange cas des saucisses "végétaliennes" infectées par le virus (ilfattoalimentare.it)</a:t>
            </a:r>
            <a:endParaRPr lang="en-US" sz="1400" dirty="0"/>
          </a:p>
          <a:p>
            <a:r>
              <a:rPr lang="en-US" sz="1400" dirty="0">
                <a:hlinkClick r:id="rId7"/>
              </a:rPr>
              <a:t>Mesures de biosécurité pour la prévention de la peste porcine africaine dans les élevages de porcs allemands : comparaison entre les évaluations des éleveurs et celles d'experts vétérinaires externes - PubMed (nih.gov)</a:t>
            </a:r>
            <a:endParaRPr lang="en-US" sz="1400" dirty="0"/>
          </a:p>
          <a:p>
            <a:r>
              <a:rPr lang="en-US" sz="1400" dirty="0">
                <a:hlinkClick r:id="rId8"/>
              </a:rPr>
              <a:t>Pathogenèse divergente et transmission de la grippe aviaire hautement pathogène A(H5N1) chez le porc - Volume 30, Numéro 4-Avril 2024 - Revue Emerging Infectious Diseases - CDC</a:t>
            </a:r>
            <a:endParaRPr lang="en-US" sz="1400" dirty="0"/>
          </a:p>
          <a:p>
            <a:r>
              <a:rPr lang="en-US" sz="1400" dirty="0">
                <a:hlinkClick r:id="rId9"/>
              </a:rPr>
              <a:t>Nouveaux virus de la grippe A chez les porcs avec un potentiel zoonotique, Chili | Microbiology Spectrum (asm.org)</a:t>
            </a:r>
            <a:endParaRPr lang="en-US" sz="1400" dirty="0"/>
          </a:p>
          <a:p>
            <a:r>
              <a:rPr lang="en-US" sz="1400" dirty="0">
                <a:hlinkClick r:id="rId10"/>
              </a:rPr>
              <a:t>Le rôle des mammifères dans l'influenza aviaire : une analyse - - 2024 - EFSA Supporting Publications - Wiley Online Library</a:t>
            </a:r>
            <a:endParaRPr lang="en-US" sz="1400" dirty="0"/>
          </a:p>
          <a:p>
            <a:r>
              <a:rPr lang="en-US" sz="1400" dirty="0">
                <a:hlinkClick r:id="rId11"/>
              </a:rPr>
              <a:t>Frontiers | African swine fever at the wildlife-livestock interface : challenges for management and outbreak response within invasive wild pigs in the United States (frontiersin.org) (peste porcine africaine à l'interface entre la faune sauvage et l'élevage : défis pour la gestion et la réponse aux épidémies chez les porcs sauvages envahissants aux États-Unis)</a:t>
            </a:r>
            <a:endParaRPr lang="en-US" sz="1400" dirty="0"/>
          </a:p>
          <a:p>
            <a:r>
              <a:rPr lang="en-US" sz="1400" dirty="0">
                <a:hlinkClick r:id="rId12"/>
              </a:rPr>
              <a:t>Changements récents dans les schémas d'infection des mammifères par le virus de la grippe aviaire hautement pathogène A(H5N1) dans le monde - Volume 30, Numéro 3-Mars 2024 - Revue Emerging Infectious Diseases - CDC</a:t>
            </a:r>
            <a:endParaRPr lang="en-US" sz="1400" dirty="0"/>
          </a:p>
          <a:p>
            <a:r>
              <a:rPr lang="en-US" sz="1400" dirty="0">
                <a:hlinkClick r:id="rId13"/>
              </a:rPr>
              <a:t>L'évolution, la pathogénicité et la transmissibilité du virus quadruple </a:t>
            </a:r>
            <a:r>
              <a:rPr lang="en-US" sz="1400" dirty="0" err="1">
                <a:hlinkClick r:id="rId13"/>
              </a:rPr>
              <a:t>réassorti </a:t>
            </a:r>
            <a:r>
              <a:rPr lang="en-US" sz="1400" dirty="0">
                <a:hlinkClick r:id="rId13"/>
              </a:rPr>
              <a:t>H1N2 de la grippe porcine en Chine : Une menace potentielle pour la santé publique - </a:t>
            </a:r>
            <a:r>
              <a:rPr lang="en-US" sz="1400" dirty="0" err="1">
                <a:hlinkClick r:id="rId13"/>
              </a:rPr>
              <a:t>ScienceDirect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>
                <a:latin typeface="+mn-lt"/>
              </a:rPr>
              <a:t>Propagation de la peste porcine africaine - T1 1653 événements signalés (</a:t>
            </a:r>
            <a:r>
              <a:rPr lang="en-CA" b="1" i="1" dirty="0">
                <a:latin typeface="+mn-lt"/>
                <a:hlinkClick r:id="rId3"/>
              </a:rPr>
              <a:t>Empres </a:t>
            </a:r>
            <a:r>
              <a:rPr lang="en-CA" b="1" i="1" dirty="0" err="1">
                <a:latin typeface="+mn-lt"/>
                <a:hlinkClick r:id="rId3"/>
              </a:rPr>
              <a:t>i) </a:t>
            </a:r>
            <a:r>
              <a:rPr lang="en-CA" b="1" dirty="0">
                <a:latin typeface="+mn-lt"/>
              </a:rPr>
              <a:t>au T2 jusqu'à présent - 591 jusqu'à présent (23 mai)</a:t>
            </a:r>
            <a:endParaRPr lang="en-US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38200" y="2073321"/>
            <a:ext cx="5181600" cy="3855946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172200" y="2067820"/>
            <a:ext cx="5181600" cy="38669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9700" y="543877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Q1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8475" y="543877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Q2</a:t>
            </a:r>
          </a:p>
        </p:txBody>
      </p:sp>
    </p:spTree>
    <p:extLst>
      <p:ext uri="{BB962C8B-B14F-4D97-AF65-F5344CB8AC3E}">
        <p14:creationId xmlns:p14="http://schemas.microsoft.com/office/powerpoint/2010/main" val="273675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+mn-lt"/>
              </a:rPr>
              <a:t>Affaires notables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L'Albanie a connu son premier </a:t>
            </a:r>
            <a:r>
              <a:rPr lang="en-CA" dirty="0" err="1"/>
              <a:t>cas</a:t>
            </a:r>
            <a:r>
              <a:rPr lang="en-CA" dirty="0"/>
              <a:t> chez un sanglier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005" y="1090834"/>
            <a:ext cx="5181600" cy="4351338"/>
          </a:xfrm>
        </p:spPr>
        <p:txBody>
          <a:bodyPr/>
          <a:lstStyle/>
          <a:p>
            <a:r>
              <a:rPr lang="en-CA" dirty="0"/>
              <a:t>L'Italie a connu un mouvement vers le nord à Parme, en direction de Langhirano, à proximité d'une importante zone de production de jambon.</a:t>
            </a: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45" y="2927899"/>
            <a:ext cx="5172088" cy="3428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920" y="3056220"/>
            <a:ext cx="4606159" cy="3171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65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  <a:hlinkClick r:id="rId3"/>
              </a:rPr>
              <a:t>Analyse épidémiologique de la peste porcine africaine dans l'Union européenne en 2023 | EFSA (europa.eu)</a:t>
            </a:r>
            <a:endParaRPr lang="en-CA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4667" y="1927225"/>
            <a:ext cx="7730610" cy="4351338"/>
          </a:xfrm>
        </p:spPr>
        <p:txBody>
          <a:bodyPr>
            <a:normAutofit/>
          </a:bodyPr>
          <a:lstStyle/>
          <a:p>
            <a:r>
              <a:rPr lang="en-CA" dirty="0"/>
              <a:t>Le nombre de foyers chez les porcs domestiques dans l'UE a été multiplié par 5 par rapport à 2022</a:t>
            </a:r>
          </a:p>
          <a:p>
            <a:r>
              <a:rPr lang="en-CA" dirty="0"/>
              <a:t>96% des cas chez les porcs domestiques provenaient de :</a:t>
            </a:r>
          </a:p>
          <a:p>
            <a:pPr lvl="1"/>
            <a:r>
              <a:rPr lang="en-CA" dirty="0"/>
              <a:t>Croatie - introduction et propagation</a:t>
            </a:r>
          </a:p>
          <a:p>
            <a:pPr lvl="1"/>
            <a:r>
              <a:rPr lang="en-CA" dirty="0"/>
              <a:t>Roumanie - résurgence</a:t>
            </a:r>
          </a:p>
          <a:p>
            <a:r>
              <a:rPr lang="en-CA" dirty="0"/>
              <a:t>Saisonnières, toutes se produisent entre juillet et octobre</a:t>
            </a:r>
          </a:p>
          <a:p>
            <a:r>
              <a:rPr lang="en-CA" dirty="0"/>
              <a:t>Pas de grands changements dans les "zones restreintes" en raison de la mise en grappe</a:t>
            </a:r>
          </a:p>
        </p:txBody>
      </p:sp>
    </p:spTree>
    <p:extLst>
      <p:ext uri="{BB962C8B-B14F-4D97-AF65-F5344CB8AC3E}">
        <p14:creationId xmlns:p14="http://schemas.microsoft.com/office/powerpoint/2010/main" val="217335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  <a:hlinkClick r:id="rId3"/>
              </a:rPr>
              <a:t>Analyse épidémiologique de la peste porcine africaine dans l'Union européenne en 2023 | EFSA (europa.eu)</a:t>
            </a:r>
            <a:endParaRPr lang="en-CA" b="1" dirty="0">
              <a:latin typeface="+mn-lt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19800" y="2476165"/>
            <a:ext cx="6178189" cy="30499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068" y="2184399"/>
            <a:ext cx="5660394" cy="40941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94% des foyers domestiques détectés par la surveillance passive (suspicion clinique)</a:t>
            </a:r>
          </a:p>
          <a:p>
            <a:r>
              <a:rPr lang="en-US" dirty="0"/>
              <a:t>3 % ont été identifiés grâce à la recherche de contacts </a:t>
            </a:r>
          </a:p>
          <a:p>
            <a:r>
              <a:rPr lang="en-US" dirty="0"/>
              <a:t>3 % grâce à une surveillance passive renforcée reposant sur le dépistage hebdomadaire d'au moins deux porcs morts par établissement</a:t>
            </a:r>
          </a:p>
          <a:p>
            <a:r>
              <a:rPr lang="en-US" dirty="0"/>
              <a:t>0% sur les animaux sains à l'abattage, avant le mouvement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2073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+mn-lt"/>
              </a:rPr>
              <a:t>La peste porcine africaine en Suède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90" y="1690689"/>
            <a:ext cx="5539755" cy="4351338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Septembre - Premier cas de peste porcine africaine dans un pays scandinave</a:t>
            </a:r>
          </a:p>
          <a:p>
            <a:r>
              <a:rPr lang="en-CA" dirty="0"/>
              <a:t>Semble avoir été contrôlé</a:t>
            </a:r>
          </a:p>
          <a:p>
            <a:r>
              <a:rPr lang="en-CA" dirty="0"/>
              <a:t>Zone centrale clôturée de 100 km</a:t>
            </a:r>
            <a:r>
              <a:rPr lang="en-CA" baseline="30000" dirty="0"/>
              <a:t>2</a:t>
            </a:r>
          </a:p>
          <a:p>
            <a:r>
              <a:rPr lang="en-CA" dirty="0"/>
              <a:t>62 foyers, tous des sangliers</a:t>
            </a:r>
          </a:p>
          <a:p>
            <a:r>
              <a:rPr lang="en-CA" dirty="0"/>
              <a:t>La souche est le génotype 2</a:t>
            </a:r>
          </a:p>
          <a:p>
            <a:r>
              <a:rPr lang="en-CA" dirty="0"/>
              <a:t>L'origine probable est une décharge au centre du foyer (SHIC).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Cas détectés chez des sangliers les 3 avril et 4 mai 2024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85445" y="0"/>
            <a:ext cx="6626048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90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+mn-lt"/>
              </a:rPr>
              <a:t>Fièvre aphteuse en Afrique T1 - 90 cas (</a:t>
            </a:r>
            <a:r>
              <a:rPr lang="en-CA" b="1" dirty="0" err="1">
                <a:latin typeface="+mn-lt"/>
              </a:rPr>
              <a:t>Empresi</a:t>
            </a:r>
            <a:r>
              <a:rPr lang="en-CA" b="1" dirty="0">
                <a:latin typeface="+mn-lt"/>
              </a:rPr>
              <a:t>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83908"/>
            <a:ext cx="5181600" cy="3634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Afrique du Nord</a:t>
            </a:r>
          </a:p>
          <a:p>
            <a:pPr lvl="1"/>
            <a:r>
              <a:rPr lang="en-CA" dirty="0"/>
              <a:t>Tunisie (Sérotype O)</a:t>
            </a:r>
          </a:p>
          <a:p>
            <a:pPr lvl="1"/>
            <a:r>
              <a:rPr lang="en-CA" dirty="0">
                <a:solidFill>
                  <a:srgbClr val="FFC000"/>
                </a:solidFill>
              </a:rPr>
              <a:t>Libye </a:t>
            </a:r>
            <a:r>
              <a:rPr lang="en-CA" dirty="0"/>
              <a:t>(Sérotype O)</a:t>
            </a:r>
          </a:p>
          <a:p>
            <a:r>
              <a:rPr lang="en-CA" dirty="0"/>
              <a:t>Afrique du Sud</a:t>
            </a:r>
          </a:p>
          <a:p>
            <a:pPr lvl="1"/>
            <a:r>
              <a:rPr lang="en-CA" dirty="0"/>
              <a:t>Afrique du Sud (SAT1 + SAT2) (SAT-3 en T2)</a:t>
            </a:r>
          </a:p>
          <a:p>
            <a:pPr lvl="1"/>
            <a:r>
              <a:rPr lang="en-CA" dirty="0"/>
              <a:t>Zimbabwe (sérotype inconnu)</a:t>
            </a:r>
          </a:p>
          <a:p>
            <a:pPr lvl="1"/>
            <a:r>
              <a:rPr lang="en-CA" dirty="0"/>
              <a:t>Comores (SAT1)</a:t>
            </a:r>
          </a:p>
          <a:p>
            <a:pPr marL="457200" lvl="1" indent="0">
              <a:buNone/>
            </a:pPr>
            <a:endParaRPr lang="en-CA" dirty="0"/>
          </a:p>
          <a:p>
            <a:r>
              <a:rPr lang="en-CA" dirty="0"/>
              <a:t>Afrique du Sud T2 (SAT3)</a:t>
            </a:r>
          </a:p>
        </p:txBody>
      </p:sp>
    </p:spTree>
    <p:extLst>
      <p:ext uri="{BB962C8B-B14F-4D97-AF65-F5344CB8AC3E}">
        <p14:creationId xmlns:p14="http://schemas.microsoft.com/office/powerpoint/2010/main" val="332021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+mn-lt"/>
              </a:rPr>
              <a:t>La fièvre aphteuse en Asie Q1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50985"/>
            <a:ext cx="5181600" cy="1233997"/>
          </a:xfrm>
        </p:spPr>
        <p:txBody>
          <a:bodyPr>
            <a:normAutofit/>
          </a:bodyPr>
          <a:lstStyle/>
          <a:p>
            <a:r>
              <a:rPr lang="en-CA" dirty="0"/>
              <a:t>Indonésie ( ? sérotype) </a:t>
            </a:r>
          </a:p>
          <a:p>
            <a:pPr lvl="1"/>
            <a:r>
              <a:rPr lang="en-CA" dirty="0"/>
              <a:t>Anciennement sérotype O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97118" y="1821032"/>
            <a:ext cx="5769746" cy="4404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3473" y="4023527"/>
            <a:ext cx="44542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/>
              <a:t>La fièvre aphteuse en Europe de l'Est Q1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Une source d'information russe fait état d'un cas en Géorgie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Ne pas faire confiance à cette source, la Géorgie signale de manière fiable d'autres maladies mais n'a pas signalé la fièvre aphteuse.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822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  <a:hlinkClick r:id="rId3"/>
              </a:rPr>
              <a:t>MPox (</a:t>
            </a:r>
            <a:r>
              <a:rPr lang="en-US" b="1" dirty="0" err="1">
                <a:latin typeface="+mn-lt"/>
                <a:hlinkClick r:id="rId3"/>
              </a:rPr>
              <a:t>variole du singe) </a:t>
            </a:r>
            <a:r>
              <a:rPr lang="en-US" b="1" dirty="0">
                <a:latin typeface="+mn-lt"/>
                <a:hlinkClick r:id="rId3"/>
              </a:rPr>
              <a:t>- WOAH - </a:t>
            </a:r>
            <a:r>
              <a:rPr lang="en-US" b="1" dirty="0" err="1">
                <a:latin typeface="+mn-lt"/>
                <a:hlinkClick r:id="rId3"/>
              </a:rPr>
              <a:t>Organisation </a:t>
            </a:r>
            <a:r>
              <a:rPr lang="en-US" b="1" dirty="0">
                <a:latin typeface="+mn-lt"/>
                <a:hlinkClick r:id="rId3"/>
              </a:rPr>
              <a:t>mondiale </a:t>
            </a:r>
            <a:r>
              <a:rPr lang="en-US" b="1" dirty="0" err="1">
                <a:latin typeface="+mn-lt"/>
                <a:hlinkClick r:id="rId3"/>
              </a:rPr>
              <a:t>de la </a:t>
            </a:r>
            <a:r>
              <a:rPr lang="en-US" b="1" dirty="0">
                <a:latin typeface="+mn-lt"/>
                <a:hlinkClick r:id="rId3"/>
              </a:rPr>
              <a:t>santé animale</a:t>
            </a:r>
            <a:endParaRPr lang="en-CA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Suivi du rapport de septembre 2022 sur le </a:t>
            </a:r>
            <a:r>
              <a:rPr lang="en-CA" dirty="0" err="1"/>
              <a:t>mpox </a:t>
            </a:r>
            <a:r>
              <a:rPr lang="en-CA" dirty="0"/>
              <a:t>chez les porcelets en RDC</a:t>
            </a:r>
          </a:p>
          <a:p>
            <a:r>
              <a:rPr lang="en-CA" dirty="0"/>
              <a:t>2 porcelets de ½ mois</a:t>
            </a:r>
          </a:p>
          <a:p>
            <a:pPr lvl="1"/>
            <a:r>
              <a:rPr lang="en-CA" dirty="0"/>
              <a:t>1 est décédé et enterré</a:t>
            </a:r>
          </a:p>
          <a:p>
            <a:pPr lvl="1"/>
            <a:r>
              <a:rPr lang="en-CA" dirty="0"/>
              <a:t>1 avec plaies, vésicules et croûtes</a:t>
            </a:r>
          </a:p>
          <a:p>
            <a:pPr lvl="1"/>
            <a:endParaRPr lang="en-CA" dirty="0"/>
          </a:p>
          <a:p>
            <a:r>
              <a:rPr lang="en-CA" dirty="0"/>
              <a:t>2</a:t>
            </a:r>
            <a:r>
              <a:rPr lang="en-CA" baseline="30000" dirty="0"/>
              <a:t>iemme</a:t>
            </a:r>
            <a:r>
              <a:rPr lang="en-CA" dirty="0"/>
              <a:t> porcelet nécropsié</a:t>
            </a:r>
          </a:p>
          <a:p>
            <a:r>
              <a:rPr lang="en-CA" dirty="0"/>
              <a:t>Échantillons de sang et écouvillons prélevés sur trois autres porcelets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PCR positive pour le </a:t>
            </a:r>
            <a:r>
              <a:rPr lang="en-CA" dirty="0" err="1"/>
              <a:t>mpox </a:t>
            </a:r>
            <a:r>
              <a:rPr lang="en-CA" dirty="0"/>
              <a:t>dans deux laboratoires en RDC</a:t>
            </a:r>
          </a:p>
          <a:p>
            <a:r>
              <a:rPr lang="en-CA" dirty="0"/>
              <a:t>Echantillons de sang et prélèvements sur les membres de la famille de l'éleveur et sur les voisins.</a:t>
            </a:r>
          </a:p>
          <a:p>
            <a:r>
              <a:rPr lang="en-CA" dirty="0"/>
              <a:t>La contamination par l'homme ne peut être exclue</a:t>
            </a:r>
          </a:p>
          <a:p>
            <a:r>
              <a:rPr lang="en-CA" dirty="0"/>
              <a:t>L'origine de la maladie reste inconnue</a:t>
            </a:r>
          </a:p>
          <a:p>
            <a:r>
              <a:rPr lang="en-CA" dirty="0"/>
              <a:t>Aucune autre enquête n'a été menée en raison du manque de moyens financiers.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5300" y="5857875"/>
            <a:ext cx="207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chemeClr val="accent1">
                    <a:lumMod val="75000"/>
                  </a:schemeClr>
                </a:solidFill>
              </a:rPr>
              <a:t>Diapositive de février 2023</a:t>
            </a:r>
          </a:p>
        </p:txBody>
      </p:sp>
    </p:spTree>
    <p:extLst>
      <p:ext uri="{BB962C8B-B14F-4D97-AF65-F5344CB8AC3E}">
        <p14:creationId xmlns:p14="http://schemas.microsoft.com/office/powerpoint/2010/main" val="7237289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11700</TotalTime>
  <Words>1854</Words>
  <Application>Microsoft Office PowerPoint</Application>
  <PresentationFormat>Widescreen</PresentationFormat>
  <Paragraphs>157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1_Office Theme</vt:lpstr>
      <vt:lpstr>Communauté pour les maladies émergentes et zoonotiques Signaux d'intérêt pour RCSSP T1</vt:lpstr>
      <vt:lpstr>Propagation de la peste porcine africaine - T1 1653 événements signalés (Empres i) au T2 jusqu'à présent - 591 jusqu'à présent (23 mai)</vt:lpstr>
      <vt:lpstr>Affaires notables</vt:lpstr>
      <vt:lpstr>Analyse épidémiologique de la peste porcine africaine dans l'Union européenne en 2023 | EFSA (europa.eu)</vt:lpstr>
      <vt:lpstr>Analyse épidémiologique de la peste porcine africaine dans l'Union européenne en 2023 | EFSA (europa.eu)</vt:lpstr>
      <vt:lpstr>La peste porcine africaine en Suède</vt:lpstr>
      <vt:lpstr>Fièvre aphteuse en Afrique T1 - 90 cas (Empresi)</vt:lpstr>
      <vt:lpstr>La fièvre aphteuse en Asie Q1</vt:lpstr>
      <vt:lpstr>MPox (variole du singe) - WOAH - Organisation mondiale de la santé animale</vt:lpstr>
      <vt:lpstr>Suivi du Mpox</vt:lpstr>
      <vt:lpstr>Article complet : Les porcs sont très sensibles au virus de l'influenza aviaire hautement pathogène H5N1 clade 2.3.4.4b dérivé du vison, mais ne le transmettent pas (tandfonline.com)</vt:lpstr>
      <vt:lpstr>Article complet : Les porcs sont très sensibles au virus de l'influenza aviaire hautement pathogène H5N1 clade 2.3.4.4b dérivé du vison, mais ne le transmettent pas (tandfonline.com)</vt:lpstr>
      <vt:lpstr>Article complet : Les porcs sont très sensibles au virus de l'influenza aviaire hautement pathogène H5N1 clade 2.3.4.4b dérivé du vison, mais ne le transmettent pas (tandfonline.com)</vt:lpstr>
      <vt:lpstr>L'IAHP au Canada</vt:lpstr>
      <vt:lpstr>Résultats scientifiques</vt:lpstr>
      <vt:lpstr>Résultats scientifiques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CEZD Provincial Engagement Meetings</dc:title>
  <dc:creator>Osborn, Andrea</dc:creator>
  <cp:keywords>, docId:696E20C1F30F0797BAFED6A0A6464AC7</cp:keywords>
  <cp:lastModifiedBy>Murray Gillies</cp:lastModifiedBy>
  <cp:revision>199</cp:revision>
  <dcterms:created xsi:type="dcterms:W3CDTF">2020-02-07T23:34:08Z</dcterms:created>
  <dcterms:modified xsi:type="dcterms:W3CDTF">2024-05-28T21:19:29Z</dcterms:modified>
</cp:coreProperties>
</file>