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62" r:id="rId4"/>
    <p:sldId id="328" r:id="rId5"/>
    <p:sldId id="370" r:id="rId6"/>
    <p:sldId id="382" r:id="rId7"/>
    <p:sldId id="383" r:id="rId8"/>
    <p:sldId id="384" r:id="rId9"/>
    <p:sldId id="324" r:id="rId10"/>
    <p:sldId id="379" r:id="rId11"/>
    <p:sldId id="381" r:id="rId12"/>
    <p:sldId id="380" r:id="rId13"/>
    <p:sldId id="371" r:id="rId14"/>
    <p:sldId id="374" r:id="rId15"/>
    <p:sldId id="375" r:id="rId16"/>
    <p:sldId id="376" r:id="rId17"/>
    <p:sldId id="377" r:id="rId18"/>
    <p:sldId id="378"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09"/>
    <a:srgbClr val="A50021"/>
    <a:srgbClr val="990033"/>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20" autoAdjust="0"/>
    <p:restoredTop sz="72565" autoAdjust="0"/>
  </p:normalViewPr>
  <p:slideViewPr>
    <p:cSldViewPr snapToGrid="0">
      <p:cViewPr varScale="1">
        <p:scale>
          <a:sx n="37" d="100"/>
          <a:sy n="37" d="100"/>
        </p:scale>
        <p:origin x="1416" y="3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C3159A-EC5C-13B4-CD59-A317E40BBF6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C2FD30A4-36AA-59B7-B02E-025EC914DF3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6A1BEE-AEA4-4869-985B-D2D01CC5A8EC}" type="datetimeFigureOut">
              <a:rPr lang="en-CA"/>
              <a:t>2024-04-25</a:t>
            </a:fld>
            <a:endParaRPr lang="en-CA"/>
          </a:p>
        </p:txBody>
      </p:sp>
      <p:sp>
        <p:nvSpPr>
          <p:cNvPr id="4" name="Slide Image Placeholder 3">
            <a:extLst>
              <a:ext uri="{FF2B5EF4-FFF2-40B4-BE49-F238E27FC236}">
                <a16:creationId xmlns:a16="http://schemas.microsoft.com/office/drawing/2014/main" id="{EE7A7630-89B5-F2A3-82A2-68FDAF66671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A3800F37-1A98-7B06-C332-3E80FD02A3F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endParaRPr lang="en-CA" noProof="0"/>
          </a:p>
        </p:txBody>
      </p:sp>
      <p:sp>
        <p:nvSpPr>
          <p:cNvPr id="6" name="Footer Placeholder 5">
            <a:extLst>
              <a:ext uri="{FF2B5EF4-FFF2-40B4-BE49-F238E27FC236}">
                <a16:creationId xmlns:a16="http://schemas.microsoft.com/office/drawing/2014/main" id="{F70C96F3-C270-7A93-A778-CFB93AA7431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D3B4DBDA-668F-38A3-004C-07F2F3F99C8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60DC364-92AF-4F88-84C1-50B314430B37}" type="slidenum">
              <a:rPr lang="en-CA" altLang="en-US"/>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2B7966E-68DC-61B2-0342-A342E537B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2BF8C5B-9EFF-161C-E3D2-653A748AED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6780A1B5-D9C0-C1BD-4FB7-4B6B06688E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029CB7-EBD0-42C5-9171-4F50F879F1DC}" type="slidenum">
              <a:rPr lang="en-US" altLang="en-US"/>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46E74FD-067D-4E1B-F838-3988B5E2D9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9AF8661-0073-4BDD-00FC-557E8E206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BC3BDC64-06C1-B3C1-C15B-5EEBAC52D1B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6C72A8-DB6F-486D-A1FA-CA821E2DAA81}" type="slidenum">
              <a:rPr lang="en-US" altLang="en-US"/>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43D8E27-1585-6DEE-9019-7F82E63AFC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6291239-F6A9-6A19-FAF0-B3290B07B5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 Les vers à vis sont très sensibles aux températures glaciales ou aux longues périodes de températures proches du point de congélation. Ces organismes sont saisonniers dans certaines régions et peuvent se répandre dans des climats plus froids pendant l'été. Les conditions environnementales idéales pour la survie et l'activité sont des températures de 25-30°C et une humidité relative de 30-70%. </a:t>
            </a:r>
            <a:endParaRPr lang="en-CA" altLang="en-US"/>
          </a:p>
        </p:txBody>
      </p:sp>
      <p:sp>
        <p:nvSpPr>
          <p:cNvPr id="4" name="Slide Number Placeholder 3">
            <a:extLst>
              <a:ext uri="{FF2B5EF4-FFF2-40B4-BE49-F238E27FC236}">
                <a16:creationId xmlns:a16="http://schemas.microsoft.com/office/drawing/2014/main" id="{65CFAC19-3A8F-AEE9-AFB6-375E38C4BE0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0B9157-2EE2-4E85-9D76-51305AE13757}" type="slidenum">
              <a:rPr lang="en-CA" altLang="en-US"/>
              <a:t>11</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394D6D-AE39-158E-3DF5-E81608835E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5F11DCF-2AFC-833B-1BC4-74B037D0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72A7F3FA-CB7E-C7F3-97F6-F5E63BD78FA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5D440C2-7FF6-4092-B8E7-15EB377B5EFE}" type="slidenum">
              <a:rPr lang="en-CA" altLang="en-US"/>
              <a:t>17</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125657C-4E7C-5ED3-81CF-C19EF5D31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62591F3-D404-8771-9905-59C2A7C55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79D9FB14-F661-F66B-D267-8676D318C79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19D429-4527-4AF1-ADBE-A158F36FC508}" type="slidenum">
              <a:rPr lang="en-CA" altLang="en-US"/>
              <a:t>2</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840B4FA-281F-EE94-17D4-C15C0302C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F67A469-FCF1-13AD-526E-7F222DF50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AE2125C5-E2EB-3AF6-949E-3F1370BFC6C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AEAA1D-747E-4C2D-9410-D2A64AB1C368}" type="slidenum">
              <a:rPr lang="en-CA" altLang="en-US"/>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3978369-0821-38C8-6744-E570CFF629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5D500CA-8B67-6E79-4DBB-8261FB451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B50A832B-3661-DDF9-C140-41050E5546F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423019-F30B-45F2-9D0F-8CBE75B52D0B}" type="slidenum">
              <a:rPr lang="en-CA" altLang="en-US"/>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7080857-661C-4537-5CC9-66B2D77D1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EBD2792-AB17-16B0-02BD-D480E89BE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 fumier de volaille n'est pas un ingrédient approuvé pour l'alimentation animale au Canada.</a:t>
            </a:r>
          </a:p>
          <a:p>
            <a:pPr eaLnBrk="1" hangingPunct="1">
              <a:spcBef>
                <a:spcPct val="0"/>
              </a:spcBef>
            </a:pPr>
            <a:r>
              <a:rPr lang="en-US" altLang="en-US"/>
              <a:t>Le règlement sur la santé des animaux interdit l'utilisation de certaines protéines de mammifères, y compris les farines de viande et d'os de ruminants, dans l'alimentation des bovins et des autres ruminants. Le fumier de volaille contient souvent des résidus d'aliments pour volailles qui peuvent contenir des farines de viande et d'os de ruminants.</a:t>
            </a:r>
            <a:endParaRPr lang="en-CA" altLang="en-US"/>
          </a:p>
        </p:txBody>
      </p:sp>
      <p:sp>
        <p:nvSpPr>
          <p:cNvPr id="27652" name="Slide Number Placeholder 3">
            <a:extLst>
              <a:ext uri="{FF2B5EF4-FFF2-40B4-BE49-F238E27FC236}">
                <a16:creationId xmlns:a16="http://schemas.microsoft.com/office/drawing/2014/main" id="{0D27D941-41B4-C707-15B6-DD3D62E0D1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CAFBD6-4ED6-4327-95F8-21C166211968}" type="slidenum">
              <a:rPr lang="en-CA" altLang="en-US"/>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C344A5D-F91E-2193-25BA-B04CB4673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6D14D27-896F-0465-B977-4B8FF3702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Alabama : Feeding Broiler Litter to Beef Cattle - Alabama Cooperative Extension System (aces.edu) https://www.aces.edu/blog/topics/beef/feeding-broiler-litter-to-beef-cattle/</a:t>
            </a:r>
          </a:p>
          <a:p>
            <a:pPr eaLnBrk="1" hangingPunct="1">
              <a:spcBef>
                <a:spcPct val="0"/>
              </a:spcBef>
            </a:pPr>
            <a:r>
              <a:rPr lang="en-CA" altLang="en-US"/>
              <a:t>Missouri : https://extension.missouri.edu/publications/g2077 </a:t>
            </a:r>
          </a:p>
          <a:p>
            <a:pPr eaLnBrk="1" hangingPunct="1">
              <a:spcBef>
                <a:spcPct val="0"/>
              </a:spcBef>
            </a:pPr>
            <a:r>
              <a:rPr lang="en-CA" altLang="en-US"/>
              <a:t>Arkansas : https://www.uaex.uada.edu/publications/pdf/FSA-3016.pdf</a:t>
            </a:r>
          </a:p>
          <a:p>
            <a:pPr eaLnBrk="1" hangingPunct="1">
              <a:spcBef>
                <a:spcPct val="0"/>
              </a:spcBef>
            </a:pPr>
            <a:r>
              <a:rPr lang="en-CA" altLang="en-US"/>
              <a:t>Texas : https://nutrientmanagement.tamu.edu/content/tools/feedinglitter.pdf </a:t>
            </a:r>
          </a:p>
          <a:p>
            <a:pPr eaLnBrk="1" hangingPunct="1">
              <a:spcBef>
                <a:spcPct val="0"/>
              </a:spcBef>
            </a:pPr>
            <a:r>
              <a:rPr lang="en-CA" altLang="en-US"/>
              <a:t>Caroline du Nord : https://p2infohouse.org/ref/01/00096.pdf </a:t>
            </a:r>
          </a:p>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D41C64B0-B5CA-EE5F-195D-3EF94428DD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C1A389-9FA4-4D27-A823-93DDB381E1AF}" type="slidenum">
              <a:rPr lang="en-CA" altLang="en-US"/>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EEE79F7-CE25-7FC3-EF91-28A9E8FAE5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92507D9-08BB-782C-6D79-37F62D59F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Le risque de pandémie associé au virus H5N1 suscite de vives inquiétudes au niveau mondial et fait couler beaucoup d'encre.</a:t>
            </a:r>
          </a:p>
          <a:p>
            <a:pPr eaLnBrk="1" hangingPunct="1">
              <a:spcBef>
                <a:spcPct val="0"/>
              </a:spcBef>
            </a:pPr>
            <a:endParaRPr lang="en-CA" altLang="en-US"/>
          </a:p>
          <a:p>
            <a:pPr eaLnBrk="1" hangingPunct="1">
              <a:spcBef>
                <a:spcPct val="0"/>
              </a:spcBef>
            </a:pPr>
            <a:r>
              <a:rPr lang="en-CA" altLang="en-US"/>
              <a:t>Évaluation par l'ASPC des risques pour la santé humaine </a:t>
            </a:r>
            <a:r>
              <a:rPr lang="en-CA" altLang="en-US" i="1"/>
              <a:t>: "</a:t>
            </a:r>
            <a:r>
              <a:rPr lang="en-US" altLang="en-US" i="1"/>
              <a:t>Le risque global pour la population générale du Canada lié à l'influenza aviaire A(H5N1) de clade 2.3.4.4b est faible et très improbable. Les personnes plus exposées aux oiseaux domestiques ou sauvages ou aux mammifères sauvages courent un risque accru d'infection, mais l'infection reste peu probable en raison de la capacité limitée du virus à infecter l'homme". </a:t>
            </a:r>
          </a:p>
          <a:p>
            <a:pPr eaLnBrk="1" hangingPunct="1">
              <a:spcBef>
                <a:spcPct val="0"/>
              </a:spcBef>
            </a:pPr>
            <a:endParaRPr lang="en-CA" altLang="en-US"/>
          </a:p>
          <a:p>
            <a:pPr eaLnBrk="1" hangingPunct="1">
              <a:spcBef>
                <a:spcPct val="0"/>
              </a:spcBef>
            </a:pPr>
            <a:r>
              <a:rPr lang="en-CA" altLang="en-US"/>
              <a:t>L'ASPC a achevé son évaluation qualitative rapide des risques liés au bétail, qui sera bientôt publiée.</a:t>
            </a:r>
          </a:p>
          <a:p>
            <a:pPr eaLnBrk="1" hangingPunct="1">
              <a:spcBef>
                <a:spcPct val="0"/>
              </a:spcBef>
            </a:pPr>
            <a:endParaRPr lang="en-CA" altLang="en-US"/>
          </a:p>
          <a:p>
            <a:pPr eaLnBrk="1" hangingPunct="1">
              <a:spcBef>
                <a:spcPct val="0"/>
              </a:spcBef>
            </a:pPr>
            <a:r>
              <a:rPr lang="en-CA" altLang="en-US"/>
              <a:t>Nous avons donc plus de questions que de réponses pour l'instant, mais si vous avez des questions ou des commentaires, veuillez lever la main pour prendre la parole ou les inscrire dans le chat et nous verrons ce que nous pouvons répondre collectivement !</a:t>
            </a:r>
          </a:p>
        </p:txBody>
      </p:sp>
      <p:sp>
        <p:nvSpPr>
          <p:cNvPr id="31748" name="Slide Number Placeholder 3">
            <a:extLst>
              <a:ext uri="{FF2B5EF4-FFF2-40B4-BE49-F238E27FC236}">
                <a16:creationId xmlns:a16="http://schemas.microsoft.com/office/drawing/2014/main" id="{32B4F3E2-28DE-82D1-A567-8A2CF56ED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BCA8CB-57FF-4558-8DA7-8500E54A6E90}" type="slidenum">
              <a:rPr lang="en-CA" altLang="en-US"/>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0D48880-A26E-230B-AF54-729E6CF776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96A0642-6E9F-4529-F079-250C8ABDB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92A37A68-01B8-F006-198F-5C9824058AE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B34DE6-F371-415B-89AC-383C168AF40B}" type="slidenum">
              <a:rPr lang="en-CA" altLang="en-US"/>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7A4FF96-3509-D719-8677-E8189A881E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B01CFEB-4416-856F-57A3-91A7E6D87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61E79489-0B1A-8EA3-7EA6-5B27C79F86C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C21B48-A1EE-406F-93A9-847662DD87A5}"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5B78B-18F2-5AF9-E4A1-0DA515BF3C62}"/>
              </a:ext>
            </a:extLst>
          </p:cNvPr>
          <p:cNvSpPr>
            <a:spLocks noGrp="1"/>
          </p:cNvSpPr>
          <p:nvPr>
            <p:ph type="dt" sz="half" idx="10"/>
          </p:nvPr>
        </p:nvSpPr>
        <p:spPr/>
        <p:txBody>
          <a:bodyPr/>
          <a:lstStyle>
            <a:lvl1pPr>
              <a:defRPr/>
            </a:lvl1pPr>
          </a:lstStyle>
          <a:p>
            <a:pPr>
              <a:defRPr/>
            </a:pPr>
            <a:fld id="{46281F6E-BFAB-487B-8B68-7A076B20D924}" type="datetime1">
              <a:rPr lang="en-US"/>
              <a:pPr>
                <a:defRPr/>
              </a:pPr>
              <a:t>4/25/2024</a:t>
            </a:fld>
            <a:endParaRPr lang="en-US"/>
          </a:p>
        </p:txBody>
      </p:sp>
      <p:sp>
        <p:nvSpPr>
          <p:cNvPr id="5" name="Footer Placeholder 4">
            <a:extLst>
              <a:ext uri="{FF2B5EF4-FFF2-40B4-BE49-F238E27FC236}">
                <a16:creationId xmlns:a16="http://schemas.microsoft.com/office/drawing/2014/main" id="{D1AF6BCA-CBFC-A91E-CF27-81930971B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84D79A-5C7C-2801-610C-7286B4B4EDA2}"/>
              </a:ext>
            </a:extLst>
          </p:cNvPr>
          <p:cNvSpPr>
            <a:spLocks noGrp="1"/>
          </p:cNvSpPr>
          <p:nvPr>
            <p:ph type="sldNum" sz="quarter" idx="12"/>
          </p:nvPr>
        </p:nvSpPr>
        <p:spPr/>
        <p:txBody>
          <a:bodyPr/>
          <a:lstStyle>
            <a:lvl1pPr>
              <a:defRPr/>
            </a:lvl1pPr>
          </a:lstStyle>
          <a:p>
            <a:fld id="{7142B50A-A5A2-4650-B3B4-32DFD1D02107}" type="slidenum">
              <a:rPr lang="en-US" altLang="en-US"/>
              <a:pPr/>
              <a:t>‹#›</a:t>
            </a:fld>
            <a:endParaRPr lang="en-US" altLang="en-US"/>
          </a:p>
        </p:txBody>
      </p:sp>
    </p:spTree>
    <p:extLst>
      <p:ext uri="{BB962C8B-B14F-4D97-AF65-F5344CB8AC3E}">
        <p14:creationId xmlns:p14="http://schemas.microsoft.com/office/powerpoint/2010/main" val="273691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A1E96-35AF-683B-3A20-8899D34F9F56}"/>
              </a:ext>
            </a:extLst>
          </p:cNvPr>
          <p:cNvSpPr>
            <a:spLocks noGrp="1"/>
          </p:cNvSpPr>
          <p:nvPr>
            <p:ph type="dt" sz="half" idx="10"/>
          </p:nvPr>
        </p:nvSpPr>
        <p:spPr/>
        <p:txBody>
          <a:bodyPr/>
          <a:lstStyle>
            <a:lvl1pPr>
              <a:defRPr/>
            </a:lvl1pPr>
          </a:lstStyle>
          <a:p>
            <a:pPr>
              <a:defRPr/>
            </a:pPr>
            <a:fld id="{B01B990C-A60D-4DAD-BB44-400F50639BDB}" type="datetime1">
              <a:rPr lang="en-US"/>
              <a:pPr>
                <a:defRPr/>
              </a:pPr>
              <a:t>4/25/2024</a:t>
            </a:fld>
            <a:endParaRPr lang="en-US"/>
          </a:p>
        </p:txBody>
      </p:sp>
      <p:sp>
        <p:nvSpPr>
          <p:cNvPr id="5" name="Footer Placeholder 4">
            <a:extLst>
              <a:ext uri="{FF2B5EF4-FFF2-40B4-BE49-F238E27FC236}">
                <a16:creationId xmlns:a16="http://schemas.microsoft.com/office/drawing/2014/main" id="{8A1504AF-B866-E81E-DECA-22D687717D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B87CAE-798A-AD32-9DB3-2F038C23D374}"/>
              </a:ext>
            </a:extLst>
          </p:cNvPr>
          <p:cNvSpPr>
            <a:spLocks noGrp="1"/>
          </p:cNvSpPr>
          <p:nvPr>
            <p:ph type="sldNum" sz="quarter" idx="12"/>
          </p:nvPr>
        </p:nvSpPr>
        <p:spPr/>
        <p:txBody>
          <a:bodyPr/>
          <a:lstStyle>
            <a:lvl1pPr>
              <a:defRPr/>
            </a:lvl1pPr>
          </a:lstStyle>
          <a:p>
            <a:fld id="{084C5B63-69AD-4D2C-A9AB-B0F2BB1002BE}" type="slidenum">
              <a:rPr lang="en-US" altLang="en-US"/>
              <a:pPr/>
              <a:t>‹#›</a:t>
            </a:fld>
            <a:endParaRPr lang="en-US" altLang="en-US"/>
          </a:p>
        </p:txBody>
      </p:sp>
    </p:spTree>
    <p:extLst>
      <p:ext uri="{BB962C8B-B14F-4D97-AF65-F5344CB8AC3E}">
        <p14:creationId xmlns:p14="http://schemas.microsoft.com/office/powerpoint/2010/main" val="224030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4E145-9FDF-9B90-0EF4-59A19E66DA66}"/>
              </a:ext>
            </a:extLst>
          </p:cNvPr>
          <p:cNvSpPr>
            <a:spLocks noGrp="1"/>
          </p:cNvSpPr>
          <p:nvPr>
            <p:ph type="dt" sz="half" idx="10"/>
          </p:nvPr>
        </p:nvSpPr>
        <p:spPr/>
        <p:txBody>
          <a:bodyPr/>
          <a:lstStyle>
            <a:lvl1pPr>
              <a:defRPr/>
            </a:lvl1pPr>
          </a:lstStyle>
          <a:p>
            <a:pPr>
              <a:defRPr/>
            </a:pPr>
            <a:fld id="{CD9990C5-4265-427E-8531-E071FE93E0BF}" type="datetime1">
              <a:rPr lang="en-US"/>
              <a:pPr>
                <a:defRPr/>
              </a:pPr>
              <a:t>4/25/2024</a:t>
            </a:fld>
            <a:endParaRPr lang="en-US"/>
          </a:p>
        </p:txBody>
      </p:sp>
      <p:sp>
        <p:nvSpPr>
          <p:cNvPr id="5" name="Footer Placeholder 4">
            <a:extLst>
              <a:ext uri="{FF2B5EF4-FFF2-40B4-BE49-F238E27FC236}">
                <a16:creationId xmlns:a16="http://schemas.microsoft.com/office/drawing/2014/main" id="{DAC2D8F9-5D02-39C5-24AF-0B347E7A6C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1135-384A-42E6-AD6B-7603EBD8AD92}"/>
              </a:ext>
            </a:extLst>
          </p:cNvPr>
          <p:cNvSpPr>
            <a:spLocks noGrp="1"/>
          </p:cNvSpPr>
          <p:nvPr>
            <p:ph type="sldNum" sz="quarter" idx="12"/>
          </p:nvPr>
        </p:nvSpPr>
        <p:spPr/>
        <p:txBody>
          <a:bodyPr/>
          <a:lstStyle>
            <a:lvl1pPr>
              <a:defRPr/>
            </a:lvl1pPr>
          </a:lstStyle>
          <a:p>
            <a:fld id="{049FB6B6-FAA0-4193-868C-0A9E0714CFB8}" type="slidenum">
              <a:rPr lang="en-US" altLang="en-US"/>
              <a:pPr/>
              <a:t>‹#›</a:t>
            </a:fld>
            <a:endParaRPr lang="en-US" altLang="en-US"/>
          </a:p>
        </p:txBody>
      </p:sp>
    </p:spTree>
    <p:extLst>
      <p:ext uri="{BB962C8B-B14F-4D97-AF65-F5344CB8AC3E}">
        <p14:creationId xmlns:p14="http://schemas.microsoft.com/office/powerpoint/2010/main" val="330544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20A81CAB-4741-A6F6-B712-813388A6A471}"/>
              </a:ext>
            </a:extLst>
          </p:cNvPr>
          <p:cNvSpPr>
            <a:spLocks noGrp="1"/>
          </p:cNvSpPr>
          <p:nvPr>
            <p:ph type="sldNum" sz="quarter" idx="14"/>
          </p:nvPr>
        </p:nvSpPr>
        <p:spPr/>
        <p:txBody>
          <a:bodyPr/>
          <a:lstStyle>
            <a:lvl1pPr>
              <a:defRPr/>
            </a:lvl1pPr>
          </a:lstStyle>
          <a:p>
            <a:fld id="{4665659D-3D6C-4862-849C-334F7CA4033A}" type="slidenum">
              <a:rPr lang="en-US" altLang="en-US"/>
              <a:pPr/>
              <a:t>‹#›</a:t>
            </a:fld>
            <a:endParaRPr lang="en-US" altLang="en-US"/>
          </a:p>
        </p:txBody>
      </p:sp>
    </p:spTree>
    <p:extLst>
      <p:ext uri="{BB962C8B-B14F-4D97-AF65-F5344CB8AC3E}">
        <p14:creationId xmlns:p14="http://schemas.microsoft.com/office/powerpoint/2010/main" val="542446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5E1894-91DB-3992-8EEC-8BAC3F336155}"/>
              </a:ext>
            </a:extLst>
          </p:cNvPr>
          <p:cNvSpPr>
            <a:spLocks noChangeArrowheads="1"/>
          </p:cNvSpPr>
          <p:nvPr/>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6A0F3886-FEA3-E9EA-1AE8-0E82AA9835B8}"/>
              </a:ext>
            </a:extLst>
          </p:cNvPr>
          <p:cNvSpPr>
            <a:spLocks noChangeArrowheads="1"/>
          </p:cNvSpPr>
          <p:nvPr/>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4" name="Straight Connector 3">
            <a:extLst>
              <a:ext uri="{FF2B5EF4-FFF2-40B4-BE49-F238E27FC236}">
                <a16:creationId xmlns:a16="http://schemas.microsoft.com/office/drawing/2014/main" id="{BCB10976-2F61-E8B9-499C-8B95CA69BC33}"/>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8DC7DF8-3A50-6416-98D9-17B02E0AA08C}"/>
              </a:ext>
            </a:extLst>
          </p:cNvPr>
          <p:cNvSpPr>
            <a:spLocks noChangeArrowheads="1"/>
          </p:cNvSpPr>
          <p:nvPr userDrawn="1"/>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6" name="Rectangle 5">
            <a:extLst>
              <a:ext uri="{FF2B5EF4-FFF2-40B4-BE49-F238E27FC236}">
                <a16:creationId xmlns:a16="http://schemas.microsoft.com/office/drawing/2014/main" id="{B2F76572-C04D-D8A0-2063-4CCCC02E3686}"/>
              </a:ext>
            </a:extLst>
          </p:cNvPr>
          <p:cNvSpPr>
            <a:spLocks noChangeArrowheads="1"/>
          </p:cNvSpPr>
          <p:nvPr userDrawn="1"/>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7" name="Straight Connector 6">
            <a:extLst>
              <a:ext uri="{FF2B5EF4-FFF2-40B4-BE49-F238E27FC236}">
                <a16:creationId xmlns:a16="http://schemas.microsoft.com/office/drawing/2014/main" id="{8B12ECAD-78E2-6FE8-6003-E2E935675ED7}"/>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52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4163A-4050-8E25-C7C8-52E7C46F04A0}"/>
              </a:ext>
            </a:extLst>
          </p:cNvPr>
          <p:cNvSpPr>
            <a:spLocks noGrp="1"/>
          </p:cNvSpPr>
          <p:nvPr>
            <p:ph type="dt" sz="half" idx="10"/>
          </p:nvPr>
        </p:nvSpPr>
        <p:spPr/>
        <p:txBody>
          <a:bodyPr/>
          <a:lstStyle>
            <a:lvl1pPr eaLnBrk="0" hangingPunct="0">
              <a:defRPr/>
            </a:lvl1pPr>
          </a:lstStyle>
          <a:p>
            <a:pPr>
              <a:defRPr/>
            </a:pPr>
            <a:fld id="{10A20C41-3C3C-4BC2-A67E-CE8BC194DE7A}" type="datetime1">
              <a:rPr lang="en-US"/>
              <a:pPr>
                <a:defRPr/>
              </a:pPr>
              <a:t>4/25/2024</a:t>
            </a:fld>
            <a:endParaRPr lang="en-US" dirty="0"/>
          </a:p>
        </p:txBody>
      </p:sp>
      <p:sp>
        <p:nvSpPr>
          <p:cNvPr id="5" name="Footer Placeholder 4">
            <a:extLst>
              <a:ext uri="{FF2B5EF4-FFF2-40B4-BE49-F238E27FC236}">
                <a16:creationId xmlns:a16="http://schemas.microsoft.com/office/drawing/2014/main" id="{08D54A57-4A44-42B6-C1FA-83AC03C0397C}"/>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E7F184B1-17AD-19E2-02E5-5BDDBE075A5B}"/>
              </a:ext>
            </a:extLst>
          </p:cNvPr>
          <p:cNvSpPr>
            <a:spLocks noGrp="1"/>
          </p:cNvSpPr>
          <p:nvPr>
            <p:ph type="sldNum" sz="quarter" idx="12"/>
          </p:nvPr>
        </p:nvSpPr>
        <p:spPr/>
        <p:txBody>
          <a:bodyPr/>
          <a:lstStyle>
            <a:lvl1pPr eaLnBrk="0" hangingPunct="0">
              <a:defRPr/>
            </a:lvl1pPr>
          </a:lstStyle>
          <a:p>
            <a:fld id="{50B1E458-FD97-4DE9-B4D7-272852F99190}" type="slidenum">
              <a:rPr lang="en-US" altLang="en-US"/>
              <a:pPr/>
              <a:t>‹#›</a:t>
            </a:fld>
            <a:endParaRPr lang="en-US" altLang="en-US"/>
          </a:p>
        </p:txBody>
      </p:sp>
    </p:spTree>
    <p:extLst>
      <p:ext uri="{BB962C8B-B14F-4D97-AF65-F5344CB8AC3E}">
        <p14:creationId xmlns:p14="http://schemas.microsoft.com/office/powerpoint/2010/main" val="112584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5B565-49D5-60B5-8C39-053606C638AE}"/>
              </a:ext>
            </a:extLst>
          </p:cNvPr>
          <p:cNvSpPr>
            <a:spLocks noGrp="1"/>
          </p:cNvSpPr>
          <p:nvPr>
            <p:ph type="dt" sz="half" idx="10"/>
          </p:nvPr>
        </p:nvSpPr>
        <p:spPr/>
        <p:txBody>
          <a:bodyPr/>
          <a:lstStyle>
            <a:lvl1pPr eaLnBrk="0" hangingPunct="0">
              <a:defRPr/>
            </a:lvl1pPr>
          </a:lstStyle>
          <a:p>
            <a:pPr>
              <a:defRPr/>
            </a:pPr>
            <a:fld id="{BA44D8CC-369D-40DB-8CCA-D7B8F65ADDF6}" type="datetime1">
              <a:rPr lang="en-US"/>
              <a:pPr>
                <a:defRPr/>
              </a:pPr>
              <a:t>4/25/2024</a:t>
            </a:fld>
            <a:endParaRPr lang="en-US" dirty="0"/>
          </a:p>
        </p:txBody>
      </p:sp>
      <p:sp>
        <p:nvSpPr>
          <p:cNvPr id="5" name="Footer Placeholder 4">
            <a:extLst>
              <a:ext uri="{FF2B5EF4-FFF2-40B4-BE49-F238E27FC236}">
                <a16:creationId xmlns:a16="http://schemas.microsoft.com/office/drawing/2014/main" id="{424FFB55-3A5E-558C-F267-60AC409FA518}"/>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0FCA0D79-0FED-6E6E-32FC-57B772050263}"/>
              </a:ext>
            </a:extLst>
          </p:cNvPr>
          <p:cNvSpPr>
            <a:spLocks noGrp="1"/>
          </p:cNvSpPr>
          <p:nvPr>
            <p:ph type="sldNum" sz="quarter" idx="12"/>
          </p:nvPr>
        </p:nvSpPr>
        <p:spPr/>
        <p:txBody>
          <a:bodyPr/>
          <a:lstStyle>
            <a:lvl1pPr eaLnBrk="0" hangingPunct="0">
              <a:defRPr/>
            </a:lvl1pPr>
          </a:lstStyle>
          <a:p>
            <a:fld id="{59773970-6B6B-45E3-9D74-A1604AE98CFB}" type="slidenum">
              <a:rPr lang="en-US" altLang="en-US"/>
              <a:pPr/>
              <a:t>‹#›</a:t>
            </a:fld>
            <a:endParaRPr lang="en-US" altLang="en-US"/>
          </a:p>
        </p:txBody>
      </p:sp>
    </p:spTree>
    <p:extLst>
      <p:ext uri="{BB962C8B-B14F-4D97-AF65-F5344CB8AC3E}">
        <p14:creationId xmlns:p14="http://schemas.microsoft.com/office/powerpoint/2010/main" val="1827284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7106C4-FAE9-6675-F3C8-388F466B4BC7}"/>
              </a:ext>
            </a:extLst>
          </p:cNvPr>
          <p:cNvSpPr>
            <a:spLocks noGrp="1"/>
          </p:cNvSpPr>
          <p:nvPr>
            <p:ph type="dt" sz="half" idx="10"/>
          </p:nvPr>
        </p:nvSpPr>
        <p:spPr/>
        <p:txBody>
          <a:bodyPr/>
          <a:lstStyle>
            <a:lvl1pPr eaLnBrk="0" hangingPunct="0">
              <a:defRPr/>
            </a:lvl1pPr>
          </a:lstStyle>
          <a:p>
            <a:pPr>
              <a:defRPr/>
            </a:pPr>
            <a:fld id="{516D1A16-6A04-4351-AD59-51515ABA09EC}" type="datetime1">
              <a:rPr lang="en-US"/>
              <a:pPr>
                <a:defRPr/>
              </a:pPr>
              <a:t>4/25/2024</a:t>
            </a:fld>
            <a:endParaRPr lang="en-US" dirty="0"/>
          </a:p>
        </p:txBody>
      </p:sp>
      <p:sp>
        <p:nvSpPr>
          <p:cNvPr id="6" name="Footer Placeholder 4">
            <a:extLst>
              <a:ext uri="{FF2B5EF4-FFF2-40B4-BE49-F238E27FC236}">
                <a16:creationId xmlns:a16="http://schemas.microsoft.com/office/drawing/2014/main" id="{8EDC7BE3-006C-EB97-B047-12DC4D8CC583}"/>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ABD3CD08-E4A7-10B1-9FC5-170D6AD47916}"/>
              </a:ext>
            </a:extLst>
          </p:cNvPr>
          <p:cNvSpPr>
            <a:spLocks noGrp="1"/>
          </p:cNvSpPr>
          <p:nvPr>
            <p:ph type="sldNum" sz="quarter" idx="12"/>
          </p:nvPr>
        </p:nvSpPr>
        <p:spPr/>
        <p:txBody>
          <a:bodyPr/>
          <a:lstStyle>
            <a:lvl1pPr eaLnBrk="0" hangingPunct="0">
              <a:defRPr/>
            </a:lvl1pPr>
          </a:lstStyle>
          <a:p>
            <a:fld id="{7779DD08-5896-4048-BBE8-1788429911D6}" type="slidenum">
              <a:rPr lang="en-US" altLang="en-US"/>
              <a:pPr/>
              <a:t>‹#›</a:t>
            </a:fld>
            <a:endParaRPr lang="en-US" altLang="en-US"/>
          </a:p>
        </p:txBody>
      </p:sp>
    </p:spTree>
    <p:extLst>
      <p:ext uri="{BB962C8B-B14F-4D97-AF65-F5344CB8AC3E}">
        <p14:creationId xmlns:p14="http://schemas.microsoft.com/office/powerpoint/2010/main" val="1333362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C3B408-208E-603B-461C-1660E3CD91EE}"/>
              </a:ext>
            </a:extLst>
          </p:cNvPr>
          <p:cNvSpPr>
            <a:spLocks noGrp="1"/>
          </p:cNvSpPr>
          <p:nvPr>
            <p:ph type="dt" sz="half" idx="10"/>
          </p:nvPr>
        </p:nvSpPr>
        <p:spPr/>
        <p:txBody>
          <a:bodyPr/>
          <a:lstStyle>
            <a:lvl1pPr eaLnBrk="0" hangingPunct="0">
              <a:defRPr/>
            </a:lvl1pPr>
          </a:lstStyle>
          <a:p>
            <a:pPr>
              <a:defRPr/>
            </a:pPr>
            <a:fld id="{4C20AB6D-CCF3-44B5-8C75-73A81AD5211F}" type="datetime1">
              <a:rPr lang="en-US"/>
              <a:pPr>
                <a:defRPr/>
              </a:pPr>
              <a:t>4/25/2024</a:t>
            </a:fld>
            <a:endParaRPr lang="en-US" dirty="0"/>
          </a:p>
        </p:txBody>
      </p:sp>
      <p:sp>
        <p:nvSpPr>
          <p:cNvPr id="8" name="Footer Placeholder 4">
            <a:extLst>
              <a:ext uri="{FF2B5EF4-FFF2-40B4-BE49-F238E27FC236}">
                <a16:creationId xmlns:a16="http://schemas.microsoft.com/office/drawing/2014/main" id="{FBF05532-1DD9-540B-9F07-7A3755AA9C24}"/>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B2BAB372-BE36-95FB-6DAA-925096DBA3B0}"/>
              </a:ext>
            </a:extLst>
          </p:cNvPr>
          <p:cNvSpPr>
            <a:spLocks noGrp="1"/>
          </p:cNvSpPr>
          <p:nvPr>
            <p:ph type="sldNum" sz="quarter" idx="12"/>
          </p:nvPr>
        </p:nvSpPr>
        <p:spPr/>
        <p:txBody>
          <a:bodyPr/>
          <a:lstStyle>
            <a:lvl1pPr eaLnBrk="0" hangingPunct="0">
              <a:defRPr/>
            </a:lvl1pPr>
          </a:lstStyle>
          <a:p>
            <a:fld id="{7D7F3CB2-7ECE-4192-BA75-A8743307ED76}" type="slidenum">
              <a:rPr lang="en-US" altLang="en-US"/>
              <a:pPr/>
              <a:t>‹#›</a:t>
            </a:fld>
            <a:endParaRPr lang="en-US" altLang="en-US"/>
          </a:p>
        </p:txBody>
      </p:sp>
    </p:spTree>
    <p:extLst>
      <p:ext uri="{BB962C8B-B14F-4D97-AF65-F5344CB8AC3E}">
        <p14:creationId xmlns:p14="http://schemas.microsoft.com/office/powerpoint/2010/main" val="426886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4702D73-3ED9-E88C-4083-990828FD4FEF}"/>
              </a:ext>
            </a:extLst>
          </p:cNvPr>
          <p:cNvSpPr>
            <a:spLocks noGrp="1"/>
          </p:cNvSpPr>
          <p:nvPr>
            <p:ph type="dt" sz="half" idx="10"/>
          </p:nvPr>
        </p:nvSpPr>
        <p:spPr/>
        <p:txBody>
          <a:bodyPr/>
          <a:lstStyle>
            <a:lvl1pPr eaLnBrk="0" hangingPunct="0">
              <a:defRPr/>
            </a:lvl1pPr>
          </a:lstStyle>
          <a:p>
            <a:pPr>
              <a:defRPr/>
            </a:pPr>
            <a:fld id="{712463A7-D5E5-406F-B287-0174217824F1}" type="datetime1">
              <a:rPr lang="en-US"/>
              <a:pPr>
                <a:defRPr/>
              </a:pPr>
              <a:t>4/25/2024</a:t>
            </a:fld>
            <a:endParaRPr lang="en-US" dirty="0"/>
          </a:p>
        </p:txBody>
      </p:sp>
      <p:sp>
        <p:nvSpPr>
          <p:cNvPr id="4" name="Footer Placeholder 4">
            <a:extLst>
              <a:ext uri="{FF2B5EF4-FFF2-40B4-BE49-F238E27FC236}">
                <a16:creationId xmlns:a16="http://schemas.microsoft.com/office/drawing/2014/main" id="{98CBB4D5-173B-246F-96C7-405DBC7FD7EC}"/>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681B3171-D31C-C143-61F6-AE2AA61E80CF}"/>
              </a:ext>
            </a:extLst>
          </p:cNvPr>
          <p:cNvSpPr>
            <a:spLocks noGrp="1"/>
          </p:cNvSpPr>
          <p:nvPr>
            <p:ph type="sldNum" sz="quarter" idx="12"/>
          </p:nvPr>
        </p:nvSpPr>
        <p:spPr/>
        <p:txBody>
          <a:bodyPr/>
          <a:lstStyle>
            <a:lvl1pPr eaLnBrk="0" hangingPunct="0">
              <a:defRPr/>
            </a:lvl1pPr>
          </a:lstStyle>
          <a:p>
            <a:fld id="{EEF2C3DB-FC1F-49D2-85D6-AF6F1521FBCF}" type="slidenum">
              <a:rPr lang="en-US" altLang="en-US"/>
              <a:pPr/>
              <a:t>‹#›</a:t>
            </a:fld>
            <a:endParaRPr lang="en-US" altLang="en-US"/>
          </a:p>
        </p:txBody>
      </p:sp>
    </p:spTree>
    <p:extLst>
      <p:ext uri="{BB962C8B-B14F-4D97-AF65-F5344CB8AC3E}">
        <p14:creationId xmlns:p14="http://schemas.microsoft.com/office/powerpoint/2010/main" val="371646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76E45B-2E79-5788-64CF-B608B79ECE8D}"/>
              </a:ext>
            </a:extLst>
          </p:cNvPr>
          <p:cNvSpPr>
            <a:spLocks noGrp="1"/>
          </p:cNvSpPr>
          <p:nvPr>
            <p:ph type="dt" sz="half" idx="10"/>
          </p:nvPr>
        </p:nvSpPr>
        <p:spPr/>
        <p:txBody>
          <a:bodyPr/>
          <a:lstStyle>
            <a:lvl1pPr eaLnBrk="0" hangingPunct="0">
              <a:defRPr/>
            </a:lvl1pPr>
          </a:lstStyle>
          <a:p>
            <a:pPr>
              <a:defRPr/>
            </a:pPr>
            <a:fld id="{71B25B3E-857B-469A-AAD4-E60F554F10A7}" type="datetime1">
              <a:rPr lang="en-US"/>
              <a:pPr>
                <a:defRPr/>
              </a:pPr>
              <a:t>4/25/2024</a:t>
            </a:fld>
            <a:endParaRPr lang="en-US" dirty="0"/>
          </a:p>
        </p:txBody>
      </p:sp>
      <p:sp>
        <p:nvSpPr>
          <p:cNvPr id="3" name="Footer Placeholder 4">
            <a:extLst>
              <a:ext uri="{FF2B5EF4-FFF2-40B4-BE49-F238E27FC236}">
                <a16:creationId xmlns:a16="http://schemas.microsoft.com/office/drawing/2014/main" id="{9194FFAB-D193-0B2D-2853-CAEE65EA5E23}"/>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64AB6A03-B4C8-1E85-FD06-B8104CA905B1}"/>
              </a:ext>
            </a:extLst>
          </p:cNvPr>
          <p:cNvSpPr>
            <a:spLocks noGrp="1"/>
          </p:cNvSpPr>
          <p:nvPr>
            <p:ph type="sldNum" sz="quarter" idx="12"/>
          </p:nvPr>
        </p:nvSpPr>
        <p:spPr/>
        <p:txBody>
          <a:bodyPr/>
          <a:lstStyle>
            <a:lvl1pPr eaLnBrk="0" hangingPunct="0">
              <a:defRPr/>
            </a:lvl1pPr>
          </a:lstStyle>
          <a:p>
            <a:fld id="{050FCBB9-86E2-49C2-AE4B-AF5470DF77B3}" type="slidenum">
              <a:rPr lang="en-US" altLang="en-US"/>
              <a:pPr/>
              <a:t>‹#›</a:t>
            </a:fld>
            <a:endParaRPr lang="en-US" altLang="en-US"/>
          </a:p>
        </p:txBody>
      </p:sp>
    </p:spTree>
    <p:extLst>
      <p:ext uri="{BB962C8B-B14F-4D97-AF65-F5344CB8AC3E}">
        <p14:creationId xmlns:p14="http://schemas.microsoft.com/office/powerpoint/2010/main" val="411021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EEB6AE3-C4CE-991D-0D73-8E4B4D543F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7440A0-98F9-F808-B195-24A5E024D2F9}"/>
              </a:ext>
            </a:extLst>
          </p:cNvPr>
          <p:cNvSpPr>
            <a:spLocks noGrp="1"/>
          </p:cNvSpPr>
          <p:nvPr>
            <p:ph type="dt" sz="half" idx="10"/>
          </p:nvPr>
        </p:nvSpPr>
        <p:spPr/>
        <p:txBody>
          <a:bodyPr/>
          <a:lstStyle>
            <a:lvl1pPr>
              <a:defRPr/>
            </a:lvl1pPr>
          </a:lstStyle>
          <a:p>
            <a:pPr>
              <a:defRPr/>
            </a:pPr>
            <a:fld id="{C6E8C13B-2C0D-4C11-9AE1-33234E319AE9}" type="datetime1">
              <a:rPr lang="en-US"/>
              <a:pPr>
                <a:defRPr/>
              </a:pPr>
              <a:t>4/25/2024</a:t>
            </a:fld>
            <a:endParaRPr lang="en-US"/>
          </a:p>
        </p:txBody>
      </p:sp>
      <p:sp>
        <p:nvSpPr>
          <p:cNvPr id="6" name="Footer Placeholder 4">
            <a:extLst>
              <a:ext uri="{FF2B5EF4-FFF2-40B4-BE49-F238E27FC236}">
                <a16:creationId xmlns:a16="http://schemas.microsoft.com/office/drawing/2014/main" id="{5B651BF3-9430-0CB0-DD6F-63948A222D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44CF5D-40D9-1156-2A35-29E7F3BDFCE5}"/>
              </a:ext>
            </a:extLst>
          </p:cNvPr>
          <p:cNvSpPr>
            <a:spLocks noGrp="1"/>
          </p:cNvSpPr>
          <p:nvPr>
            <p:ph type="sldNum" sz="quarter" idx="12"/>
          </p:nvPr>
        </p:nvSpPr>
        <p:spPr/>
        <p:txBody>
          <a:bodyPr/>
          <a:lstStyle>
            <a:lvl1pPr>
              <a:defRPr/>
            </a:lvl1pPr>
          </a:lstStyle>
          <a:p>
            <a:fld id="{DE57899A-2619-4E81-A042-C628DB5BF3DE}" type="slidenum">
              <a:rPr lang="en-US" altLang="en-US"/>
              <a:pPr/>
              <a:t>‹#›</a:t>
            </a:fld>
            <a:endParaRPr lang="en-US" altLang="en-US"/>
          </a:p>
        </p:txBody>
      </p:sp>
    </p:spTree>
    <p:extLst>
      <p:ext uri="{BB962C8B-B14F-4D97-AF65-F5344CB8AC3E}">
        <p14:creationId xmlns:p14="http://schemas.microsoft.com/office/powerpoint/2010/main" val="1849352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8B0FDA-EE77-9146-08C6-ECC7FC6E19A8}"/>
              </a:ext>
            </a:extLst>
          </p:cNvPr>
          <p:cNvSpPr>
            <a:spLocks noGrp="1"/>
          </p:cNvSpPr>
          <p:nvPr>
            <p:ph type="dt" sz="half" idx="10"/>
          </p:nvPr>
        </p:nvSpPr>
        <p:spPr/>
        <p:txBody>
          <a:bodyPr/>
          <a:lstStyle>
            <a:lvl1pPr eaLnBrk="0" hangingPunct="0">
              <a:defRPr/>
            </a:lvl1pPr>
          </a:lstStyle>
          <a:p>
            <a:pPr>
              <a:defRPr/>
            </a:pPr>
            <a:fld id="{C757A14F-48A4-418F-BEF3-4BE68B64E39B}" type="datetime1">
              <a:rPr lang="en-US"/>
              <a:pPr>
                <a:defRPr/>
              </a:pPr>
              <a:t>4/25/2024</a:t>
            </a:fld>
            <a:endParaRPr lang="en-US" dirty="0"/>
          </a:p>
        </p:txBody>
      </p:sp>
      <p:sp>
        <p:nvSpPr>
          <p:cNvPr id="6" name="Footer Placeholder 4">
            <a:extLst>
              <a:ext uri="{FF2B5EF4-FFF2-40B4-BE49-F238E27FC236}">
                <a16:creationId xmlns:a16="http://schemas.microsoft.com/office/drawing/2014/main" id="{1C90B2F6-84FB-352D-1117-9D1EC68F5E7F}"/>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58B325E0-EF57-24CA-991D-EED63449075D}"/>
              </a:ext>
            </a:extLst>
          </p:cNvPr>
          <p:cNvSpPr>
            <a:spLocks noGrp="1"/>
          </p:cNvSpPr>
          <p:nvPr>
            <p:ph type="sldNum" sz="quarter" idx="12"/>
          </p:nvPr>
        </p:nvSpPr>
        <p:spPr/>
        <p:txBody>
          <a:bodyPr/>
          <a:lstStyle>
            <a:lvl1pPr eaLnBrk="0" hangingPunct="0">
              <a:defRPr/>
            </a:lvl1pPr>
          </a:lstStyle>
          <a:p>
            <a:fld id="{2F8C55BF-36F1-4705-95D0-AFA1A8BAF94F}" type="slidenum">
              <a:rPr lang="en-US" altLang="en-US"/>
              <a:pPr/>
              <a:t>‹#›</a:t>
            </a:fld>
            <a:endParaRPr lang="en-US" altLang="en-US"/>
          </a:p>
        </p:txBody>
      </p:sp>
    </p:spTree>
    <p:extLst>
      <p:ext uri="{BB962C8B-B14F-4D97-AF65-F5344CB8AC3E}">
        <p14:creationId xmlns:p14="http://schemas.microsoft.com/office/powerpoint/2010/main" val="1871672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E5C407-E71E-EFBA-6B30-0C9D2450E9A0}"/>
              </a:ext>
            </a:extLst>
          </p:cNvPr>
          <p:cNvSpPr>
            <a:spLocks noGrp="1"/>
          </p:cNvSpPr>
          <p:nvPr>
            <p:ph type="dt" sz="half" idx="10"/>
          </p:nvPr>
        </p:nvSpPr>
        <p:spPr/>
        <p:txBody>
          <a:bodyPr/>
          <a:lstStyle>
            <a:lvl1pPr eaLnBrk="0" hangingPunct="0">
              <a:defRPr/>
            </a:lvl1pPr>
          </a:lstStyle>
          <a:p>
            <a:pPr>
              <a:defRPr/>
            </a:pPr>
            <a:fld id="{FD5FA5C5-560C-4620-BEA5-7B443C3BED4E}" type="datetime1">
              <a:rPr lang="en-US"/>
              <a:pPr>
                <a:defRPr/>
              </a:pPr>
              <a:t>4/25/2024</a:t>
            </a:fld>
            <a:endParaRPr lang="en-US" dirty="0"/>
          </a:p>
        </p:txBody>
      </p:sp>
      <p:sp>
        <p:nvSpPr>
          <p:cNvPr id="6" name="Footer Placeholder 4">
            <a:extLst>
              <a:ext uri="{FF2B5EF4-FFF2-40B4-BE49-F238E27FC236}">
                <a16:creationId xmlns:a16="http://schemas.microsoft.com/office/drawing/2014/main" id="{1C4567CA-04FF-DD37-A03A-050270991B9C}"/>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C454FE8E-48E9-DA49-959F-2ED3C673FFB6}"/>
              </a:ext>
            </a:extLst>
          </p:cNvPr>
          <p:cNvSpPr>
            <a:spLocks noGrp="1"/>
          </p:cNvSpPr>
          <p:nvPr>
            <p:ph type="sldNum" sz="quarter" idx="12"/>
          </p:nvPr>
        </p:nvSpPr>
        <p:spPr/>
        <p:txBody>
          <a:bodyPr/>
          <a:lstStyle>
            <a:lvl1pPr eaLnBrk="0" hangingPunct="0">
              <a:defRPr/>
            </a:lvl1pPr>
          </a:lstStyle>
          <a:p>
            <a:fld id="{7C7A1A0E-1C34-4F38-A0F3-20F225686C87}" type="slidenum">
              <a:rPr lang="en-US" altLang="en-US"/>
              <a:pPr/>
              <a:t>‹#›</a:t>
            </a:fld>
            <a:endParaRPr lang="en-US" altLang="en-US"/>
          </a:p>
        </p:txBody>
      </p:sp>
    </p:spTree>
    <p:extLst>
      <p:ext uri="{BB962C8B-B14F-4D97-AF65-F5344CB8AC3E}">
        <p14:creationId xmlns:p14="http://schemas.microsoft.com/office/powerpoint/2010/main" val="182864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311AF-FE09-8589-4311-D6259B4AE662}"/>
              </a:ext>
            </a:extLst>
          </p:cNvPr>
          <p:cNvSpPr>
            <a:spLocks noGrp="1"/>
          </p:cNvSpPr>
          <p:nvPr>
            <p:ph type="dt" sz="half" idx="10"/>
          </p:nvPr>
        </p:nvSpPr>
        <p:spPr/>
        <p:txBody>
          <a:bodyPr/>
          <a:lstStyle>
            <a:lvl1pPr eaLnBrk="0" hangingPunct="0">
              <a:defRPr/>
            </a:lvl1pPr>
          </a:lstStyle>
          <a:p>
            <a:pPr>
              <a:defRPr/>
            </a:pPr>
            <a:fld id="{2D5196F2-C53B-4168-BEDB-79122FAA2523}" type="datetime1">
              <a:rPr lang="en-US"/>
              <a:pPr>
                <a:defRPr/>
              </a:pPr>
              <a:t>4/25/2024</a:t>
            </a:fld>
            <a:endParaRPr lang="en-US" dirty="0"/>
          </a:p>
        </p:txBody>
      </p:sp>
      <p:sp>
        <p:nvSpPr>
          <p:cNvPr id="5" name="Footer Placeholder 4">
            <a:extLst>
              <a:ext uri="{FF2B5EF4-FFF2-40B4-BE49-F238E27FC236}">
                <a16:creationId xmlns:a16="http://schemas.microsoft.com/office/drawing/2014/main" id="{5A3B7D49-21A3-AF21-64A3-6E385B39ED91}"/>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8A7238CA-B172-0298-3B1A-C1AC0D9BC131}"/>
              </a:ext>
            </a:extLst>
          </p:cNvPr>
          <p:cNvSpPr>
            <a:spLocks noGrp="1"/>
          </p:cNvSpPr>
          <p:nvPr>
            <p:ph type="sldNum" sz="quarter" idx="12"/>
          </p:nvPr>
        </p:nvSpPr>
        <p:spPr/>
        <p:txBody>
          <a:bodyPr/>
          <a:lstStyle>
            <a:lvl1pPr eaLnBrk="0" hangingPunct="0">
              <a:defRPr/>
            </a:lvl1pPr>
          </a:lstStyle>
          <a:p>
            <a:fld id="{4F8ABF7A-E514-4B22-9A3D-A224BED7E824}" type="slidenum">
              <a:rPr lang="en-US" altLang="en-US"/>
              <a:pPr/>
              <a:t>‹#›</a:t>
            </a:fld>
            <a:endParaRPr lang="en-US" altLang="en-US"/>
          </a:p>
        </p:txBody>
      </p:sp>
    </p:spTree>
    <p:extLst>
      <p:ext uri="{BB962C8B-B14F-4D97-AF65-F5344CB8AC3E}">
        <p14:creationId xmlns:p14="http://schemas.microsoft.com/office/powerpoint/2010/main" val="3097759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9CE7F-CC49-2037-6BE2-C6E316D3DFE7}"/>
              </a:ext>
            </a:extLst>
          </p:cNvPr>
          <p:cNvSpPr>
            <a:spLocks noGrp="1"/>
          </p:cNvSpPr>
          <p:nvPr>
            <p:ph type="dt" sz="half" idx="10"/>
          </p:nvPr>
        </p:nvSpPr>
        <p:spPr/>
        <p:txBody>
          <a:bodyPr/>
          <a:lstStyle>
            <a:lvl1pPr eaLnBrk="0" hangingPunct="0">
              <a:defRPr/>
            </a:lvl1pPr>
          </a:lstStyle>
          <a:p>
            <a:pPr>
              <a:defRPr/>
            </a:pPr>
            <a:fld id="{85138710-ADC1-4F36-A84B-10D18DD5313F}" type="datetime1">
              <a:rPr lang="en-US"/>
              <a:pPr>
                <a:defRPr/>
              </a:pPr>
              <a:t>4/25/2024</a:t>
            </a:fld>
            <a:endParaRPr lang="en-US" dirty="0"/>
          </a:p>
        </p:txBody>
      </p:sp>
      <p:sp>
        <p:nvSpPr>
          <p:cNvPr id="5" name="Footer Placeholder 4">
            <a:extLst>
              <a:ext uri="{FF2B5EF4-FFF2-40B4-BE49-F238E27FC236}">
                <a16:creationId xmlns:a16="http://schemas.microsoft.com/office/drawing/2014/main" id="{203F0813-7737-7790-D936-64ECCC53B635}"/>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C8DB1287-D16B-1F7D-7C31-C12D615C7566}"/>
              </a:ext>
            </a:extLst>
          </p:cNvPr>
          <p:cNvSpPr>
            <a:spLocks noGrp="1"/>
          </p:cNvSpPr>
          <p:nvPr>
            <p:ph type="sldNum" sz="quarter" idx="12"/>
          </p:nvPr>
        </p:nvSpPr>
        <p:spPr/>
        <p:txBody>
          <a:bodyPr/>
          <a:lstStyle>
            <a:lvl1pPr eaLnBrk="0" hangingPunct="0">
              <a:defRPr/>
            </a:lvl1pPr>
          </a:lstStyle>
          <a:p>
            <a:fld id="{4B567BCC-1DEA-4392-8AF7-C026C124E68D}" type="slidenum">
              <a:rPr lang="en-US" altLang="en-US"/>
              <a:pPr/>
              <a:t>‹#›</a:t>
            </a:fld>
            <a:endParaRPr lang="en-US" altLang="en-US"/>
          </a:p>
        </p:txBody>
      </p:sp>
    </p:spTree>
    <p:extLst>
      <p:ext uri="{BB962C8B-B14F-4D97-AF65-F5344CB8AC3E}">
        <p14:creationId xmlns:p14="http://schemas.microsoft.com/office/powerpoint/2010/main" val="2334714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E1D9C7-E9C8-BA6B-9A43-EEC2E3C3B8F5}"/>
              </a:ext>
            </a:extLst>
          </p:cNvPr>
          <p:cNvSpPr>
            <a:spLocks noChangeArrowheads="1"/>
          </p:cNvSpPr>
          <p:nvPr userDrawn="1"/>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D75872F0-2790-92C0-1A19-0313BFB07722}"/>
              </a:ext>
            </a:extLst>
          </p:cNvPr>
          <p:cNvSpPr>
            <a:spLocks noChangeArrowheads="1"/>
          </p:cNvSpPr>
          <p:nvPr userDrawn="1"/>
        </p:nvSpPr>
        <p:spPr bwMode="auto">
          <a:xfrm>
            <a:off x="914400" y="6430963"/>
            <a:ext cx="1085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3">
            <a:extLst>
              <a:ext uri="{FF2B5EF4-FFF2-40B4-BE49-F238E27FC236}">
                <a16:creationId xmlns:a16="http://schemas.microsoft.com/office/drawing/2014/main" id="{08FD2D01-0DEB-6F2B-B644-92B44091DF7F}"/>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7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D3D96B-2CD0-FB60-34DA-5C1E59E15029}"/>
              </a:ext>
            </a:extLst>
          </p:cNvPr>
          <p:cNvSpPr>
            <a:spLocks noGrp="1"/>
          </p:cNvSpPr>
          <p:nvPr>
            <p:ph type="dt" sz="half" idx="10"/>
          </p:nvPr>
        </p:nvSpPr>
        <p:spPr/>
        <p:txBody>
          <a:bodyPr/>
          <a:lstStyle>
            <a:lvl1pPr>
              <a:defRPr/>
            </a:lvl1pPr>
          </a:lstStyle>
          <a:p>
            <a:pPr>
              <a:defRPr/>
            </a:pPr>
            <a:fld id="{E90016BA-9A75-4138-861E-9FF86B314624}" type="datetime1">
              <a:rPr lang="en-US"/>
              <a:pPr>
                <a:defRPr/>
              </a:pPr>
              <a:t>4/25/2024</a:t>
            </a:fld>
            <a:endParaRPr lang="en-US"/>
          </a:p>
        </p:txBody>
      </p:sp>
      <p:sp>
        <p:nvSpPr>
          <p:cNvPr id="5" name="Footer Placeholder 4">
            <a:extLst>
              <a:ext uri="{FF2B5EF4-FFF2-40B4-BE49-F238E27FC236}">
                <a16:creationId xmlns:a16="http://schemas.microsoft.com/office/drawing/2014/main" id="{764D35F4-9F4D-905F-0F3B-ADD7B97926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03D343-BE6C-45D5-142E-8A35CF1572B4}"/>
              </a:ext>
            </a:extLst>
          </p:cNvPr>
          <p:cNvSpPr>
            <a:spLocks noGrp="1"/>
          </p:cNvSpPr>
          <p:nvPr>
            <p:ph type="sldNum" sz="quarter" idx="12"/>
          </p:nvPr>
        </p:nvSpPr>
        <p:spPr/>
        <p:txBody>
          <a:bodyPr/>
          <a:lstStyle>
            <a:lvl1pPr>
              <a:defRPr/>
            </a:lvl1pPr>
          </a:lstStyle>
          <a:p>
            <a:fld id="{21F02181-5E89-4B92-8F58-640582134AA3}" type="slidenum">
              <a:rPr lang="en-US" altLang="en-US"/>
              <a:pPr/>
              <a:t>‹#›</a:t>
            </a:fld>
            <a:endParaRPr lang="en-US" altLang="en-US"/>
          </a:p>
        </p:txBody>
      </p:sp>
    </p:spTree>
    <p:extLst>
      <p:ext uri="{BB962C8B-B14F-4D97-AF65-F5344CB8AC3E}">
        <p14:creationId xmlns:p14="http://schemas.microsoft.com/office/powerpoint/2010/main" val="211215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EBEC1D-864B-F0D2-025E-47313CC62FD4}"/>
              </a:ext>
            </a:extLst>
          </p:cNvPr>
          <p:cNvSpPr>
            <a:spLocks noGrp="1"/>
          </p:cNvSpPr>
          <p:nvPr>
            <p:ph type="dt" sz="half" idx="10"/>
          </p:nvPr>
        </p:nvSpPr>
        <p:spPr/>
        <p:txBody>
          <a:bodyPr/>
          <a:lstStyle>
            <a:lvl1pPr>
              <a:defRPr/>
            </a:lvl1pPr>
          </a:lstStyle>
          <a:p>
            <a:pPr>
              <a:defRPr/>
            </a:pPr>
            <a:fld id="{BEE0FD07-93AC-4AC0-9D57-FA92471597A5}" type="datetime1">
              <a:rPr lang="en-US"/>
              <a:pPr>
                <a:defRPr/>
              </a:pPr>
              <a:t>4/25/2024</a:t>
            </a:fld>
            <a:endParaRPr lang="en-US"/>
          </a:p>
        </p:txBody>
      </p:sp>
      <p:sp>
        <p:nvSpPr>
          <p:cNvPr id="6" name="Footer Placeholder 4">
            <a:extLst>
              <a:ext uri="{FF2B5EF4-FFF2-40B4-BE49-F238E27FC236}">
                <a16:creationId xmlns:a16="http://schemas.microsoft.com/office/drawing/2014/main" id="{DEE28E9A-79E4-E01B-2FA3-4F1555D723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F08DB5-A9AA-A4F7-4270-A339A7805D68}"/>
              </a:ext>
            </a:extLst>
          </p:cNvPr>
          <p:cNvSpPr>
            <a:spLocks noGrp="1"/>
          </p:cNvSpPr>
          <p:nvPr>
            <p:ph type="sldNum" sz="quarter" idx="12"/>
          </p:nvPr>
        </p:nvSpPr>
        <p:spPr/>
        <p:txBody>
          <a:bodyPr/>
          <a:lstStyle>
            <a:lvl1pPr>
              <a:defRPr/>
            </a:lvl1pPr>
          </a:lstStyle>
          <a:p>
            <a:fld id="{E3C6BF3A-AD12-47FA-985F-B9A7B232F61C}" type="slidenum">
              <a:rPr lang="en-US" altLang="en-US"/>
              <a:pPr/>
              <a:t>‹#›</a:t>
            </a:fld>
            <a:endParaRPr lang="en-US" altLang="en-US"/>
          </a:p>
        </p:txBody>
      </p:sp>
    </p:spTree>
    <p:extLst>
      <p:ext uri="{BB962C8B-B14F-4D97-AF65-F5344CB8AC3E}">
        <p14:creationId xmlns:p14="http://schemas.microsoft.com/office/powerpoint/2010/main" val="23995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47F630-CFA9-83A0-F87B-C3855C6733D3}"/>
              </a:ext>
            </a:extLst>
          </p:cNvPr>
          <p:cNvSpPr>
            <a:spLocks noGrp="1"/>
          </p:cNvSpPr>
          <p:nvPr>
            <p:ph type="dt" sz="half" idx="10"/>
          </p:nvPr>
        </p:nvSpPr>
        <p:spPr/>
        <p:txBody>
          <a:bodyPr/>
          <a:lstStyle>
            <a:lvl1pPr>
              <a:defRPr/>
            </a:lvl1pPr>
          </a:lstStyle>
          <a:p>
            <a:pPr>
              <a:defRPr/>
            </a:pPr>
            <a:fld id="{2A23B835-EF54-404B-9A0A-0A9A18B01D57}" type="datetime1">
              <a:rPr lang="en-US"/>
              <a:pPr>
                <a:defRPr/>
              </a:pPr>
              <a:t>4/25/2024</a:t>
            </a:fld>
            <a:endParaRPr lang="en-US"/>
          </a:p>
        </p:txBody>
      </p:sp>
      <p:sp>
        <p:nvSpPr>
          <p:cNvPr id="8" name="Footer Placeholder 4">
            <a:extLst>
              <a:ext uri="{FF2B5EF4-FFF2-40B4-BE49-F238E27FC236}">
                <a16:creationId xmlns:a16="http://schemas.microsoft.com/office/drawing/2014/main" id="{1168EE39-6D5E-A7F1-E12E-A91B5B1D65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4EC736-6C8A-2D7D-3D48-26478E57A46D}"/>
              </a:ext>
            </a:extLst>
          </p:cNvPr>
          <p:cNvSpPr>
            <a:spLocks noGrp="1"/>
          </p:cNvSpPr>
          <p:nvPr>
            <p:ph type="sldNum" sz="quarter" idx="12"/>
          </p:nvPr>
        </p:nvSpPr>
        <p:spPr/>
        <p:txBody>
          <a:bodyPr/>
          <a:lstStyle>
            <a:lvl1pPr>
              <a:defRPr/>
            </a:lvl1pPr>
          </a:lstStyle>
          <a:p>
            <a:fld id="{40988A99-E552-42A9-ADC0-7A8D371CC361}" type="slidenum">
              <a:rPr lang="en-US" altLang="en-US"/>
              <a:pPr/>
              <a:t>‹#›</a:t>
            </a:fld>
            <a:endParaRPr lang="en-US" altLang="en-US"/>
          </a:p>
        </p:txBody>
      </p:sp>
    </p:spTree>
    <p:extLst>
      <p:ext uri="{BB962C8B-B14F-4D97-AF65-F5344CB8AC3E}">
        <p14:creationId xmlns:p14="http://schemas.microsoft.com/office/powerpoint/2010/main" val="31668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47F77F-0616-025C-E6CF-BB6E851C8F69}"/>
              </a:ext>
            </a:extLst>
          </p:cNvPr>
          <p:cNvSpPr>
            <a:spLocks noGrp="1"/>
          </p:cNvSpPr>
          <p:nvPr>
            <p:ph type="dt" sz="half" idx="10"/>
          </p:nvPr>
        </p:nvSpPr>
        <p:spPr/>
        <p:txBody>
          <a:bodyPr/>
          <a:lstStyle>
            <a:lvl1pPr>
              <a:defRPr/>
            </a:lvl1pPr>
          </a:lstStyle>
          <a:p>
            <a:pPr>
              <a:defRPr/>
            </a:pPr>
            <a:fld id="{1763C013-6C3F-4E51-A660-A5A7065C18D7}" type="datetime1">
              <a:rPr lang="en-US"/>
              <a:pPr>
                <a:defRPr/>
              </a:pPr>
              <a:t>4/25/2024</a:t>
            </a:fld>
            <a:endParaRPr lang="en-US"/>
          </a:p>
        </p:txBody>
      </p:sp>
      <p:sp>
        <p:nvSpPr>
          <p:cNvPr id="4" name="Footer Placeholder 4">
            <a:extLst>
              <a:ext uri="{FF2B5EF4-FFF2-40B4-BE49-F238E27FC236}">
                <a16:creationId xmlns:a16="http://schemas.microsoft.com/office/drawing/2014/main" id="{809A8C09-1E28-A065-DDD5-9976B279B2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44B487F-63A9-4ABA-BF56-D63572E49504}"/>
              </a:ext>
            </a:extLst>
          </p:cNvPr>
          <p:cNvSpPr>
            <a:spLocks noGrp="1"/>
          </p:cNvSpPr>
          <p:nvPr>
            <p:ph type="sldNum" sz="quarter" idx="12"/>
          </p:nvPr>
        </p:nvSpPr>
        <p:spPr/>
        <p:txBody>
          <a:bodyPr/>
          <a:lstStyle>
            <a:lvl1pPr>
              <a:defRPr/>
            </a:lvl1pPr>
          </a:lstStyle>
          <a:p>
            <a:fld id="{778BDD19-F1AC-4E29-8584-47BC44B7B623}" type="slidenum">
              <a:rPr lang="en-US" altLang="en-US"/>
              <a:pPr/>
              <a:t>‹#›</a:t>
            </a:fld>
            <a:endParaRPr lang="en-US" altLang="en-US"/>
          </a:p>
        </p:txBody>
      </p:sp>
    </p:spTree>
    <p:extLst>
      <p:ext uri="{BB962C8B-B14F-4D97-AF65-F5344CB8AC3E}">
        <p14:creationId xmlns:p14="http://schemas.microsoft.com/office/powerpoint/2010/main" val="229200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35A58A-849C-D8F0-3B7D-9846B31A5557}"/>
              </a:ext>
            </a:extLst>
          </p:cNvPr>
          <p:cNvSpPr>
            <a:spLocks noGrp="1"/>
          </p:cNvSpPr>
          <p:nvPr>
            <p:ph type="dt" sz="half" idx="10"/>
          </p:nvPr>
        </p:nvSpPr>
        <p:spPr/>
        <p:txBody>
          <a:bodyPr/>
          <a:lstStyle>
            <a:lvl1pPr>
              <a:defRPr/>
            </a:lvl1pPr>
          </a:lstStyle>
          <a:p>
            <a:pPr>
              <a:defRPr/>
            </a:pPr>
            <a:fld id="{7196169D-25CB-42EE-852D-9DB6A738C2BC}" type="datetime1">
              <a:rPr lang="en-US"/>
              <a:pPr>
                <a:defRPr/>
              </a:pPr>
              <a:t>4/25/2024</a:t>
            </a:fld>
            <a:endParaRPr lang="en-US"/>
          </a:p>
        </p:txBody>
      </p:sp>
      <p:sp>
        <p:nvSpPr>
          <p:cNvPr id="3" name="Footer Placeholder 4">
            <a:extLst>
              <a:ext uri="{FF2B5EF4-FFF2-40B4-BE49-F238E27FC236}">
                <a16:creationId xmlns:a16="http://schemas.microsoft.com/office/drawing/2014/main" id="{6DB1FC3D-F277-5011-D2DF-C1E1BD02D4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C98E773-69CA-6D94-4F0B-81E78B31B27F}"/>
              </a:ext>
            </a:extLst>
          </p:cNvPr>
          <p:cNvSpPr>
            <a:spLocks noGrp="1"/>
          </p:cNvSpPr>
          <p:nvPr>
            <p:ph type="sldNum" sz="quarter" idx="12"/>
          </p:nvPr>
        </p:nvSpPr>
        <p:spPr/>
        <p:txBody>
          <a:bodyPr/>
          <a:lstStyle>
            <a:lvl1pPr>
              <a:defRPr/>
            </a:lvl1pPr>
          </a:lstStyle>
          <a:p>
            <a:fld id="{A29A08CF-D903-46FF-842F-F50D414775FF}" type="slidenum">
              <a:rPr lang="en-US" altLang="en-US"/>
              <a:pPr/>
              <a:t>‹#›</a:t>
            </a:fld>
            <a:endParaRPr lang="en-US" altLang="en-US"/>
          </a:p>
        </p:txBody>
      </p:sp>
    </p:spTree>
    <p:extLst>
      <p:ext uri="{BB962C8B-B14F-4D97-AF65-F5344CB8AC3E}">
        <p14:creationId xmlns:p14="http://schemas.microsoft.com/office/powerpoint/2010/main" val="42449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FC42B49-EB9D-8670-6078-48AA597EA6EB}"/>
              </a:ext>
            </a:extLst>
          </p:cNvPr>
          <p:cNvSpPr>
            <a:spLocks noGrp="1"/>
          </p:cNvSpPr>
          <p:nvPr>
            <p:ph type="dt" sz="half" idx="10"/>
          </p:nvPr>
        </p:nvSpPr>
        <p:spPr/>
        <p:txBody>
          <a:bodyPr/>
          <a:lstStyle>
            <a:lvl1pPr>
              <a:defRPr/>
            </a:lvl1pPr>
          </a:lstStyle>
          <a:p>
            <a:pPr>
              <a:defRPr/>
            </a:pPr>
            <a:fld id="{748FC2B2-E35B-4F84-9B33-65A7F1272D1A}" type="datetime1">
              <a:rPr lang="en-US"/>
              <a:pPr>
                <a:defRPr/>
              </a:pPr>
              <a:t>4/25/2024</a:t>
            </a:fld>
            <a:endParaRPr lang="en-US"/>
          </a:p>
        </p:txBody>
      </p:sp>
      <p:sp>
        <p:nvSpPr>
          <p:cNvPr id="6" name="Footer Placeholder 4">
            <a:extLst>
              <a:ext uri="{FF2B5EF4-FFF2-40B4-BE49-F238E27FC236}">
                <a16:creationId xmlns:a16="http://schemas.microsoft.com/office/drawing/2014/main" id="{7C70CF54-33E0-A952-C730-50499E9226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290D3D-A2D5-D6A2-0D49-00FF665C223C}"/>
              </a:ext>
            </a:extLst>
          </p:cNvPr>
          <p:cNvSpPr>
            <a:spLocks noGrp="1"/>
          </p:cNvSpPr>
          <p:nvPr>
            <p:ph type="sldNum" sz="quarter" idx="12"/>
          </p:nvPr>
        </p:nvSpPr>
        <p:spPr/>
        <p:txBody>
          <a:bodyPr/>
          <a:lstStyle>
            <a:lvl1pPr>
              <a:defRPr/>
            </a:lvl1pPr>
          </a:lstStyle>
          <a:p>
            <a:fld id="{B9E3F8EC-9F61-46D1-867C-17D244ED559C}" type="slidenum">
              <a:rPr lang="en-US" altLang="en-US"/>
              <a:pPr/>
              <a:t>‹#›</a:t>
            </a:fld>
            <a:endParaRPr lang="en-US" altLang="en-US"/>
          </a:p>
        </p:txBody>
      </p:sp>
    </p:spTree>
    <p:extLst>
      <p:ext uri="{BB962C8B-B14F-4D97-AF65-F5344CB8AC3E}">
        <p14:creationId xmlns:p14="http://schemas.microsoft.com/office/powerpoint/2010/main" val="266276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DDAB78D-1042-2F53-A374-184B965A1866}"/>
              </a:ext>
            </a:extLst>
          </p:cNvPr>
          <p:cNvSpPr>
            <a:spLocks noGrp="1"/>
          </p:cNvSpPr>
          <p:nvPr>
            <p:ph type="dt" sz="half" idx="10"/>
          </p:nvPr>
        </p:nvSpPr>
        <p:spPr/>
        <p:txBody>
          <a:bodyPr/>
          <a:lstStyle>
            <a:lvl1pPr>
              <a:defRPr/>
            </a:lvl1pPr>
          </a:lstStyle>
          <a:p>
            <a:pPr>
              <a:defRPr/>
            </a:pPr>
            <a:fld id="{000ED59C-015D-4986-888F-C84E6CDBAEBE}" type="datetime1">
              <a:rPr lang="en-US"/>
              <a:pPr>
                <a:defRPr/>
              </a:pPr>
              <a:t>4/25/2024</a:t>
            </a:fld>
            <a:endParaRPr lang="en-US"/>
          </a:p>
        </p:txBody>
      </p:sp>
      <p:sp>
        <p:nvSpPr>
          <p:cNvPr id="6" name="Footer Placeholder 4">
            <a:extLst>
              <a:ext uri="{FF2B5EF4-FFF2-40B4-BE49-F238E27FC236}">
                <a16:creationId xmlns:a16="http://schemas.microsoft.com/office/drawing/2014/main" id="{0C78CB02-6AD6-D746-5910-81732C65A4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B05A8-CA21-2534-5A92-F2C285E0618D}"/>
              </a:ext>
            </a:extLst>
          </p:cNvPr>
          <p:cNvSpPr>
            <a:spLocks noGrp="1"/>
          </p:cNvSpPr>
          <p:nvPr>
            <p:ph type="sldNum" sz="quarter" idx="12"/>
          </p:nvPr>
        </p:nvSpPr>
        <p:spPr/>
        <p:txBody>
          <a:bodyPr/>
          <a:lstStyle>
            <a:lvl1pPr>
              <a:defRPr/>
            </a:lvl1pPr>
          </a:lstStyle>
          <a:p>
            <a:fld id="{49065223-B54F-4C73-8F59-31F856AA7DA7}" type="slidenum">
              <a:rPr lang="en-US" altLang="en-US"/>
              <a:pPr/>
              <a:t>‹#›</a:t>
            </a:fld>
            <a:endParaRPr lang="en-US" altLang="en-US"/>
          </a:p>
        </p:txBody>
      </p:sp>
    </p:spTree>
    <p:extLst>
      <p:ext uri="{BB962C8B-B14F-4D97-AF65-F5344CB8AC3E}">
        <p14:creationId xmlns:p14="http://schemas.microsoft.com/office/powerpoint/2010/main" val="214865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C0402D-3CA5-DB14-CA67-B10BB483D9C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21C0468D-F779-1955-54EF-EA559BB72AF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F103E46-FDB8-DEA1-2E65-08AAEFED7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AD9815-C8B4-4802-AF45-C9F1BC9EC8A5}" type="datetime1">
              <a:rPr lang="en-US"/>
              <a:t>4/25/2024</a:t>
            </a:fld>
            <a:endParaRPr lang="en-US"/>
          </a:p>
        </p:txBody>
      </p:sp>
      <p:sp>
        <p:nvSpPr>
          <p:cNvPr id="5" name="Footer Placeholder 4">
            <a:extLst>
              <a:ext uri="{FF2B5EF4-FFF2-40B4-BE49-F238E27FC236}">
                <a16:creationId xmlns:a16="http://schemas.microsoft.com/office/drawing/2014/main" id="{1342952B-71BD-95B7-CE90-6A1513C85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4CDAA14-9B3E-5679-ACA3-3D6FD447A31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B8E3BB3-509F-4DC6-98FE-C9CE534BD6A1}"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5958" r:id="rId1"/>
    <p:sldLayoutId id="2147485968" r:id="rId2"/>
    <p:sldLayoutId id="2147485959" r:id="rId3"/>
    <p:sldLayoutId id="2147485960" r:id="rId4"/>
    <p:sldLayoutId id="2147485961" r:id="rId5"/>
    <p:sldLayoutId id="2147485962" r:id="rId6"/>
    <p:sldLayoutId id="2147485963" r:id="rId7"/>
    <p:sldLayoutId id="2147485964" r:id="rId8"/>
    <p:sldLayoutId id="2147485965" r:id="rId9"/>
    <p:sldLayoutId id="2147485966" r:id="rId10"/>
    <p:sldLayoutId id="2147485967" r:id="rId11"/>
    <p:sldLayoutId id="214748596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AD6F1B1-5740-875E-D5FB-3B63229E45E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Cliquez pour modifier le style du titre principal</a:t>
            </a:r>
          </a:p>
        </p:txBody>
      </p:sp>
      <p:sp>
        <p:nvSpPr>
          <p:cNvPr id="2051" name="Text Placeholder 2">
            <a:extLst>
              <a:ext uri="{FF2B5EF4-FFF2-40B4-BE49-F238E27FC236}">
                <a16:creationId xmlns:a16="http://schemas.microsoft.com/office/drawing/2014/main" id="{0FC47716-234E-B539-CCEE-8F3111FC912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61BE8513-0DA4-199D-C5F5-78B212EDBD25}"/>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C6CFA37-62EB-4AFF-A1A7-948E064D42AB}" type="datetime1">
              <a:rPr lang="en-US"/>
              <a:t>4/25/2024</a:t>
            </a:fld>
            <a:endParaRPr lang="en-US" dirty="0"/>
          </a:p>
        </p:txBody>
      </p:sp>
      <p:sp>
        <p:nvSpPr>
          <p:cNvPr id="5" name="Footer Placeholder 4">
            <a:extLst>
              <a:ext uri="{FF2B5EF4-FFF2-40B4-BE49-F238E27FC236}">
                <a16:creationId xmlns:a16="http://schemas.microsoft.com/office/drawing/2014/main" id="{17D063EF-DCAE-1A99-3EEA-C374038A43F7}"/>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226461E-D0FD-13A4-C7B4-B349355ABBF9}"/>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fld id="{0CCF9BFC-F991-40E9-8EF0-3C5172FABFAA}"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5970" r:id="rId1"/>
    <p:sldLayoutId id="2147485971" r:id="rId2"/>
    <p:sldLayoutId id="2147485972" r:id="rId3"/>
    <p:sldLayoutId id="2147485973" r:id="rId4"/>
    <p:sldLayoutId id="2147485974" r:id="rId5"/>
    <p:sldLayoutId id="2147485975" r:id="rId6"/>
    <p:sldLayoutId id="2147485976" r:id="rId7"/>
    <p:sldLayoutId id="2147485977" r:id="rId8"/>
    <p:sldLayoutId id="2147485978" r:id="rId9"/>
    <p:sldLayoutId id="2147485979" r:id="rId10"/>
    <p:sldLayoutId id="2147485980" r:id="rId11"/>
    <p:sldLayoutId id="214748598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natureworldnews.com/articles/57839/20230809/invasive-cattle-screwworm-fly-outbreak-panama-border-halts-transport-infested.htm" TargetMode="External"/><Relationship Id="rId7" Type="http://schemas.openxmlformats.org/officeDocument/2006/relationships/hyperlink" Target="https://www.ars.usda.gov/oc/images/photos/k7576-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elpais.cr/2024/04/11/panama-reporta-mas-de-cuatro-mil-casos-de-gusano-barrenador/" TargetMode="External"/><Relationship Id="rId5" Type="http://schemas.openxmlformats.org/officeDocument/2006/relationships/hyperlink" Target="https://ticotimes.net/2024/03/02/costa-rica-confirms-first-case-of-screwworm-infection-in#:~:text=The%20Ministry%20of%20Health%20and,a%20sample%20to%20be%20taken." TargetMode="External"/><Relationship Id="rId4" Type="http://schemas.openxmlformats.org/officeDocument/2006/relationships/hyperlink" Target="https://www.plenglish.com/news/2024/02/07/costa-rica-declares-sanitary-emergency-for-animal-parasi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oceso.hn/nicaragua-declara-la-alerta-sanitaria-por-la-presencia-del-gusano-barrenador-en-el-ganado/"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cfsph.iastate.edu/Factsheets/pdfs/screwworm_myiasis.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paho.org/en/documents/epidemiological-alert-increase-dengue-cases-region-americas-16-february-2024"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98-024-56044-y" TargetMode="External"/><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hyperlink" Target="https://www.gov.br/saude/pt-br/assuntos/saude-de-a-a-z/a/aedes-aegypti/monitoramento-das-arboviros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br/saude/pt-br/assuntos/saude-de-a-a-z/a/aedes-aegypti/monitoramento-das-arboviroses" TargetMode="Externa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br/saude/pt-br/assuntos/saude-de-a-a-z/a/aedes-aegypti/monitoramento-das-arboviroses"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aho.org/en/documents/epidemiological-update-oropouche-region-americas-12-april-2024#:~:text=Oropouche%20virus%20is%20primarily%20transmitted%20to%20humans%20through,Plurinational%20State%20of%20Bolivia%2C%20Brazil%2C%20Colombia%2C%20and%20Peru."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ajtmh.org/view/journals/tpmd/96/5/article-p1019.x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inspection.canada.ca/animal-health/livestock-feeds/regulatory-guidance/rg-2/eng/1328859106165/1328859287377"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s://www.newsweek.com/cow-eat-skittles-dairy-farmer-reveal-reason-1698035" TargetMode="External"/><Relationship Id="rId3" Type="http://schemas.openxmlformats.org/officeDocument/2006/relationships/hyperlink" Target="https://www.aces.edu/blog/topics/beef/feeding-broiler-litter-to-beef-cattle/" TargetMode="External"/><Relationship Id="rId7" Type="http://schemas.openxmlformats.org/officeDocument/2006/relationships/hyperlink" Target="https://p2infohouse.org/ref/01/00096.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nutrientmanagement.tamu.edu/content/tools/feedinglitter.pdf" TargetMode="External"/><Relationship Id="rId5" Type="http://schemas.openxmlformats.org/officeDocument/2006/relationships/hyperlink" Target="https://www.uaex.uada.edu/publications/pdf/FSA-3016.pdf" TargetMode="External"/><Relationship Id="rId4" Type="http://schemas.openxmlformats.org/officeDocument/2006/relationships/hyperlink" Target="https://extension.missouri.edu/publications/g2077" TargetMode="External"/><Relationship Id="rId9" Type="http://schemas.openxmlformats.org/officeDocument/2006/relationships/hyperlink" Target="https://extension.unl.edu/statewide/scottsbluff-morrill/weird-things-cattle-eat-and-it-is-perfectly-o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www.wattagnet.com/blogs/poultry-around-the-world/blog/15669153/fears-growing-over-avian-influenza-h5n1-jumping-to-humans" TargetMode="External"/><Relationship Id="rId7" Type="http://schemas.openxmlformats.org/officeDocument/2006/relationships/hyperlink" Target="https://www.world-today-news.com/is-bird-flu-flying-towards-a-pandemic-2024-04-22-182311/" TargetMode="External"/><Relationship Id="rId12" Type="http://schemas.openxmlformats.org/officeDocument/2006/relationships/hyperlink" Target="https://arstechnica.com/uncategorized/2024/04/fda-finds-genetic-traces-of-bird-flu-virus-in-pasteurized-mil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s://en.edairynews.com/usda-confirms-cow-to-cow-transmission-a-factor-in-bird-flu-spread/" TargetMode="External"/><Relationship Id="rId10" Type="http://schemas.openxmlformats.org/officeDocument/2006/relationships/hyperlink" Target="https://www.nytimes.com/2024/04/22/health/birdflu-marine-mammals.html?smid=nytcore-android-share" TargetMode="External"/><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dark&#10;&#10;Description automatically generated">
            <a:extLst>
              <a:ext uri="{FF2B5EF4-FFF2-40B4-BE49-F238E27FC236}">
                <a16:creationId xmlns:a16="http://schemas.microsoft.com/office/drawing/2014/main" id="{C8B8F55E-D752-11D1-D033-85B7CB519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532C18E1-11F1-E5C2-76AA-264BF2414268}"/>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dirty="0">
                <a:solidFill>
                  <a:schemeClr val="bg1"/>
                </a:solidFill>
                <a:latin typeface="+mn-lt"/>
              </a:rPr>
              <a:t>Communauté pour les maladies émergentes et zoonotiques</a:t>
            </a:r>
            <a:br>
              <a:rPr lang="fr-FR" sz="3600" b="1" dirty="0">
                <a:solidFill>
                  <a:schemeClr val="bg1"/>
                </a:solidFill>
                <a:latin typeface="+mn-lt"/>
              </a:rPr>
            </a:br>
            <a:r>
              <a:rPr lang="fr-FR" sz="2800" b="1" i="1" dirty="0">
                <a:solidFill>
                  <a:schemeClr val="bg1"/>
                </a:solidFill>
                <a:latin typeface="+mn-lt"/>
              </a:rPr>
              <a:t>Réunion </a:t>
            </a:r>
            <a:r>
              <a:rPr lang="fr-FR" sz="2800" b="1" i="1" dirty="0" err="1">
                <a:solidFill>
                  <a:schemeClr val="bg1"/>
                </a:solidFill>
                <a:latin typeface="+mn-lt"/>
              </a:rPr>
              <a:t>mensuelle </a:t>
            </a:r>
            <a:r>
              <a:rPr lang="fr-FR" sz="2800" b="1" i="1" dirty="0">
                <a:solidFill>
                  <a:schemeClr val="bg1"/>
                </a:solidFill>
                <a:latin typeface="+mn-lt"/>
              </a:rPr>
              <a:t>de la Communauté</a:t>
            </a:r>
            <a:endParaRPr lang="en-CA" sz="2800" b="1" i="1" dirty="0">
              <a:solidFill>
                <a:schemeClr val="bg1"/>
              </a:solidFill>
            </a:endParaRPr>
          </a:p>
        </p:txBody>
      </p:sp>
      <p:sp>
        <p:nvSpPr>
          <p:cNvPr id="18436" name="Subtitle 1">
            <a:extLst>
              <a:ext uri="{FF2B5EF4-FFF2-40B4-BE49-F238E27FC236}">
                <a16:creationId xmlns:a16="http://schemas.microsoft.com/office/drawing/2014/main" id="{1BB0892F-770D-E76E-D6F6-40995892A703}"/>
              </a:ext>
            </a:extLst>
          </p:cNvPr>
          <p:cNvSpPr>
            <a:spLocks noGrp="1"/>
          </p:cNvSpPr>
          <p:nvPr>
            <p:ph type="subTitle" idx="1"/>
          </p:nvPr>
        </p:nvSpPr>
        <p:spPr>
          <a:xfrm>
            <a:off x="5500688" y="4075113"/>
            <a:ext cx="6591300" cy="1430337"/>
          </a:xfrm>
        </p:spPr>
        <p:txBody>
          <a:bodyPr/>
          <a:lstStyle/>
          <a:p>
            <a:pPr algn="r" eaLnBrk="1" hangingPunct="1"/>
            <a:r>
              <a:rPr lang="en-CA" altLang="en-US" b="1">
                <a:solidFill>
                  <a:schemeClr val="bg1"/>
                </a:solidFill>
              </a:rPr>
              <a:t>25 avril 2024</a:t>
            </a:r>
          </a:p>
          <a:p>
            <a:pPr algn="r" eaLnBrk="1" hangingPunct="1"/>
            <a:endParaRPr lang="en-US" altLang="en-US" b="1">
              <a:solidFill>
                <a:schemeClr val="bg1"/>
              </a:solidFill>
            </a:endParaRPr>
          </a:p>
        </p:txBody>
      </p:sp>
      <p:sp>
        <p:nvSpPr>
          <p:cNvPr id="18437" name="Slide Number Placeholder 3">
            <a:extLst>
              <a:ext uri="{FF2B5EF4-FFF2-40B4-BE49-F238E27FC236}">
                <a16:creationId xmlns:a16="http://schemas.microsoft.com/office/drawing/2014/main" id="{27B6A804-E7D5-40E7-40AE-0A0682AE8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2714BF2-909D-45DC-AAA1-BA99B0A7DC1D}" type="slidenum">
              <a:rPr lang="en-US" altLang="en-US" sz="1200">
                <a:solidFill>
                  <a:srgbClr val="898989"/>
                </a:solidFill>
              </a:rPr>
              <a:t>1</a:t>
            </a:fld>
            <a:endParaRPr lang="en-US" altLang="en-US" sz="1200">
              <a:solidFill>
                <a:srgbClr val="898989"/>
              </a:solidFill>
            </a:endParaRPr>
          </a:p>
        </p:txBody>
      </p:sp>
      <p:sp>
        <p:nvSpPr>
          <p:cNvPr id="18438" name="TextBox 4">
            <a:extLst>
              <a:ext uri="{FF2B5EF4-FFF2-40B4-BE49-F238E27FC236}">
                <a16:creationId xmlns:a16="http://schemas.microsoft.com/office/drawing/2014/main" id="{38358280-0055-80EB-0D17-020DB7BF0A08}"/>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chemeClr val="bg1"/>
                </a:solidFill>
                <a:hlinkClick r:id="rId4"/>
              </a:rPr>
              <a:t>www.cezd.ca </a:t>
            </a:r>
            <a:endParaRPr lang="en-US" altLang="en-US" sz="3600">
              <a:solidFill>
                <a:schemeClr val="bg1"/>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5730-39D9-25E0-2928-6A39776ADB38}"/>
              </a:ext>
            </a:extLst>
          </p:cNvPr>
          <p:cNvSpPr>
            <a:spLocks noGrp="1"/>
          </p:cNvSpPr>
          <p:nvPr>
            <p:ph type="title"/>
          </p:nvPr>
        </p:nvSpPr>
        <p:spPr>
          <a:xfrm>
            <a:off x="211138" y="144463"/>
            <a:ext cx="11479212" cy="1325562"/>
          </a:xfrm>
        </p:spPr>
        <p:txBody>
          <a:bodyPr/>
          <a:lstStyle/>
          <a:p>
            <a:pPr>
              <a:defRPr/>
            </a:pPr>
            <a:r>
              <a:rPr lang="en-US" sz="3200" dirty="0"/>
              <a:t>Mouvement vers le nord en Amérique centrale</a:t>
            </a:r>
            <a:endParaRPr lang="en-CA" sz="3200" dirty="0"/>
          </a:p>
        </p:txBody>
      </p:sp>
      <p:sp>
        <p:nvSpPr>
          <p:cNvPr id="34819" name="Text Placeholder 2">
            <a:extLst>
              <a:ext uri="{FF2B5EF4-FFF2-40B4-BE49-F238E27FC236}">
                <a16:creationId xmlns:a16="http://schemas.microsoft.com/office/drawing/2014/main" id="{6011C668-7096-BE4B-D414-8A025BEE6BB0}"/>
              </a:ext>
            </a:extLst>
          </p:cNvPr>
          <p:cNvSpPr>
            <a:spLocks noGrp="1"/>
          </p:cNvSpPr>
          <p:nvPr>
            <p:ph type="body" sz="quarter" idx="13"/>
          </p:nvPr>
        </p:nvSpPr>
        <p:spPr>
          <a:xfrm>
            <a:off x="455613" y="1271588"/>
            <a:ext cx="8248650" cy="4551362"/>
          </a:xfrm>
        </p:spPr>
        <p:txBody>
          <a:bodyPr/>
          <a:lstStyle/>
          <a:p>
            <a:pPr>
              <a:defRPr/>
            </a:pPr>
            <a:r>
              <a:rPr lang="en-US" altLang="en-US" dirty="0">
                <a:solidFill>
                  <a:prstClr val="black"/>
                </a:solidFill>
                <a:hlinkClick r:id="rId3"/>
              </a:rPr>
              <a:t>Août 2023 </a:t>
            </a:r>
            <a:r>
              <a:rPr lang="en-US" altLang="en-US" dirty="0">
                <a:solidFill>
                  <a:prstClr val="black"/>
                </a:solidFill>
              </a:rPr>
              <a:t>Des cas sont apparus au Panama, les mouvements d'animaux ont été interrompus. Après ou en même temps que la libération de mouches stériles.</a:t>
            </a:r>
            <a:endParaRPr lang="en-US" altLang="en-US" u="sng" dirty="0">
              <a:hlinkClick r:id="rId4"/>
            </a:endParaRPr>
          </a:p>
          <a:p>
            <a:pPr>
              <a:defRPr/>
            </a:pPr>
            <a:r>
              <a:rPr lang="en-US" altLang="en-US" u="sng" dirty="0">
                <a:hlinkClick r:id="rId4"/>
              </a:rPr>
              <a:t>Le Costa Rica </a:t>
            </a:r>
            <a:r>
              <a:rPr lang="en-US" altLang="en-US" dirty="0"/>
              <a:t>(février 2024) a déclaré une urgence sanitaire en raison de la présence et de la propagation du ver du nouveau monde ; cas chez les bovins, les chevaux, les porcs, les moutons, les chèvres et les chiens.</a:t>
            </a:r>
          </a:p>
          <a:p>
            <a:pPr>
              <a:defRPr/>
            </a:pPr>
            <a:r>
              <a:rPr lang="en-US" altLang="en-US" dirty="0"/>
              <a:t>Mars 2024 </a:t>
            </a:r>
            <a:r>
              <a:rPr lang="en-US" altLang="en-US" dirty="0">
                <a:hlinkClick r:id="rId5"/>
              </a:rPr>
              <a:t>Premier cas humain </a:t>
            </a:r>
            <a:endParaRPr lang="en-US" altLang="en-US" dirty="0"/>
          </a:p>
          <a:p>
            <a:pPr marL="0" indent="0">
              <a:buFont typeface="Arial" panose="020B0604020202020204" pitchFamily="34" charset="0"/>
              <a:buNone/>
              <a:defRPr/>
            </a:pPr>
            <a:endParaRPr lang="en-US" altLang="en-US" dirty="0"/>
          </a:p>
          <a:p>
            <a:pPr>
              <a:defRPr/>
            </a:pPr>
            <a:r>
              <a:rPr lang="en-US" altLang="en-US" dirty="0">
                <a:hlinkClick r:id="rId6"/>
              </a:rPr>
              <a:t>Panama </a:t>
            </a:r>
            <a:r>
              <a:rPr lang="en-US" altLang="en-US" dirty="0"/>
              <a:t>&gt;4 700 cas chez les bovins (12 avril)</a:t>
            </a:r>
          </a:p>
        </p:txBody>
      </p:sp>
      <p:sp>
        <p:nvSpPr>
          <p:cNvPr id="4" name="Slide Number Placeholder 3">
            <a:extLst>
              <a:ext uri="{FF2B5EF4-FFF2-40B4-BE49-F238E27FC236}">
                <a16:creationId xmlns:a16="http://schemas.microsoft.com/office/drawing/2014/main" id="{6AD1FD42-1300-7DFB-797A-B8C6F456974D}"/>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7"/>
              </a:rPr>
              <a:t>k7576-1 : USDA ARS</a:t>
            </a:r>
            <a:endParaRPr lang="en-US" dirty="0">
              <a:solidFill>
                <a:schemeClr val="tx1">
                  <a:tint val="75000"/>
                </a:schemeClr>
              </a:solidFill>
              <a:latin typeface="+mn-lt"/>
            </a:endParaRPr>
          </a:p>
        </p:txBody>
      </p:sp>
      <p:sp>
        <p:nvSpPr>
          <p:cNvPr id="36869" name="Rectangle 2">
            <a:extLst>
              <a:ext uri="{FF2B5EF4-FFF2-40B4-BE49-F238E27FC236}">
                <a16:creationId xmlns:a16="http://schemas.microsoft.com/office/drawing/2014/main" id="{B9AAB442-9631-8081-D28D-2E56E8C5874B}"/>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6870" name="Picture 2">
            <a:extLst>
              <a:ext uri="{FF2B5EF4-FFF2-40B4-BE49-F238E27FC236}">
                <a16:creationId xmlns:a16="http://schemas.microsoft.com/office/drawing/2014/main" id="{58C77B8B-F3CF-D946-0A16-CA9C5C0A0B9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2B00-1BD4-A789-15B1-1C0B68A268E6}"/>
              </a:ext>
            </a:extLst>
          </p:cNvPr>
          <p:cNvSpPr>
            <a:spLocks noGrp="1"/>
          </p:cNvSpPr>
          <p:nvPr>
            <p:ph type="title"/>
          </p:nvPr>
        </p:nvSpPr>
        <p:spPr>
          <a:xfrm>
            <a:off x="1028700" y="441325"/>
            <a:ext cx="4486275" cy="839788"/>
          </a:xfrm>
        </p:spPr>
        <p:txBody>
          <a:bodyPr/>
          <a:lstStyle/>
          <a:p>
            <a:pPr>
              <a:defRPr/>
            </a:pPr>
            <a:r>
              <a:rPr lang="en-CA" dirty="0"/>
              <a:t>Nicaragua</a:t>
            </a:r>
          </a:p>
        </p:txBody>
      </p:sp>
      <p:sp>
        <p:nvSpPr>
          <p:cNvPr id="38915" name="Text Placeholder 2">
            <a:extLst>
              <a:ext uri="{FF2B5EF4-FFF2-40B4-BE49-F238E27FC236}">
                <a16:creationId xmlns:a16="http://schemas.microsoft.com/office/drawing/2014/main" id="{6B7A55B1-BB16-32A5-AAF0-03B000E90D00}"/>
              </a:ext>
            </a:extLst>
          </p:cNvPr>
          <p:cNvSpPr>
            <a:spLocks noGrp="1"/>
          </p:cNvSpPr>
          <p:nvPr>
            <p:ph type="body" sz="quarter" idx="13"/>
          </p:nvPr>
        </p:nvSpPr>
        <p:spPr>
          <a:xfrm>
            <a:off x="838200" y="1617663"/>
            <a:ext cx="4868863" cy="4014787"/>
          </a:xfrm>
        </p:spPr>
        <p:txBody>
          <a:bodyPr/>
          <a:lstStyle/>
          <a:p>
            <a:r>
              <a:rPr lang="en-US" altLang="en-US"/>
              <a:t>Nicaragua (avril 2024) - émission d'une alerte sanitaire en raison de la présence de vers de terre dans le bétail. </a:t>
            </a:r>
          </a:p>
          <a:p>
            <a:r>
              <a:rPr lang="en-US" altLang="en-US"/>
              <a:t>Pas de rapport WOAH</a:t>
            </a:r>
          </a:p>
          <a:p>
            <a:r>
              <a:rPr lang="en-US" altLang="en-US">
                <a:hlinkClick r:id="rId3"/>
              </a:rPr>
              <a:t>https://proceso.hn/nicaragua-declara-la-alerta-sanitaria-por-la-presencia-del-gusano-barrenador-en-el-ganado/ </a:t>
            </a:r>
          </a:p>
        </p:txBody>
      </p:sp>
      <p:sp>
        <p:nvSpPr>
          <p:cNvPr id="4" name="Slide Number Placeholder 3">
            <a:extLst>
              <a:ext uri="{FF2B5EF4-FFF2-40B4-BE49-F238E27FC236}">
                <a16:creationId xmlns:a16="http://schemas.microsoft.com/office/drawing/2014/main" id="{75C80082-A9AA-BC10-CE0F-6E25641AECD3}"/>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0CD4DC-A5F9-48FB-85D5-60656C9DC0FD}" type="slidenum">
              <a:rPr lang="en-US" altLang="en-US">
                <a:solidFill>
                  <a:srgbClr val="898989"/>
                </a:solidFill>
              </a:rPr>
              <a:t>11</a:t>
            </a:fld>
            <a:endParaRPr lang="en-US" altLang="en-US">
              <a:solidFill>
                <a:srgbClr val="898989"/>
              </a:solidFill>
            </a:endParaRPr>
          </a:p>
        </p:txBody>
      </p:sp>
      <p:sp>
        <p:nvSpPr>
          <p:cNvPr id="38917" name="Text Placeholder 2">
            <a:extLst>
              <a:ext uri="{FF2B5EF4-FFF2-40B4-BE49-F238E27FC236}">
                <a16:creationId xmlns:a16="http://schemas.microsoft.com/office/drawing/2014/main" id="{EFF552D2-BBC0-EE6B-63B4-809586F0D90D}"/>
              </a:ext>
            </a:extLst>
          </p:cNvPr>
          <p:cNvSpPr txBox="1">
            <a:spLocks/>
          </p:cNvSpPr>
          <p:nvPr/>
        </p:nvSpPr>
        <p:spPr bwMode="auto">
          <a:xfrm>
            <a:off x="6176963" y="1617663"/>
            <a:ext cx="48672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a:t>Les conditions environnementales nécessaires à leur survie font qu'il est improbable qu'ils puissent s'établir ici</a:t>
            </a:r>
          </a:p>
          <a:p>
            <a:r>
              <a:rPr lang="en-US" altLang="en-US"/>
              <a:t>Susceptible de geler ou de se rapprocher du gel</a:t>
            </a:r>
          </a:p>
          <a:p>
            <a:r>
              <a:rPr lang="en-US" altLang="en-US"/>
              <a:t>Besoin de 25-30C et d'une humidité relative de 30-70%.</a:t>
            </a:r>
          </a:p>
          <a:p>
            <a:r>
              <a:rPr lang="en-US" altLang="en-US" sz="2000">
                <a:hlinkClick r:id="rId4"/>
              </a:rPr>
              <a:t>https://www.cfsph.iastate.edu/Factsheets/pdfs/screwworm_myiasis.pdf </a:t>
            </a:r>
          </a:p>
          <a:p>
            <a:endParaRPr lang="en-CA" altLang="en-US"/>
          </a:p>
        </p:txBody>
      </p:sp>
      <p:sp>
        <p:nvSpPr>
          <p:cNvPr id="38918" name="Title 1">
            <a:extLst>
              <a:ext uri="{FF2B5EF4-FFF2-40B4-BE49-F238E27FC236}">
                <a16:creationId xmlns:a16="http://schemas.microsoft.com/office/drawing/2014/main" id="{781C4540-B1C8-AF4D-AB30-E1A8F779B517}"/>
              </a:ext>
            </a:extLst>
          </p:cNvPr>
          <p:cNvSpPr txBox="1">
            <a:spLocks/>
          </p:cNvSpPr>
          <p:nvPr/>
        </p:nvSpPr>
        <p:spPr bwMode="auto">
          <a:xfrm>
            <a:off x="6280150" y="441325"/>
            <a:ext cx="44862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4400" b="1"/>
              <a:t>Le Canada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38FD-C303-9C21-CF38-8DB7A1AD6726}"/>
              </a:ext>
            </a:extLst>
          </p:cNvPr>
          <p:cNvSpPr>
            <a:spLocks noGrp="1"/>
          </p:cNvSpPr>
          <p:nvPr>
            <p:ph type="title"/>
          </p:nvPr>
        </p:nvSpPr>
        <p:spPr/>
        <p:txBody>
          <a:bodyPr/>
          <a:lstStyle/>
          <a:p>
            <a:pPr>
              <a:defRPr/>
            </a:pPr>
            <a:r>
              <a:rPr lang="en-CA" sz="3600" dirty="0"/>
              <a:t>Augmentation des maladies à transmission vectorielle en Amérique du Sud</a:t>
            </a:r>
          </a:p>
        </p:txBody>
      </p:sp>
      <p:sp>
        <p:nvSpPr>
          <p:cNvPr id="40963" name="Text Placeholder 2">
            <a:extLst>
              <a:ext uri="{FF2B5EF4-FFF2-40B4-BE49-F238E27FC236}">
                <a16:creationId xmlns:a16="http://schemas.microsoft.com/office/drawing/2014/main" id="{7653D92B-FACD-54DE-AE8D-C190708A25DF}"/>
              </a:ext>
            </a:extLst>
          </p:cNvPr>
          <p:cNvSpPr>
            <a:spLocks noGrp="1"/>
          </p:cNvSpPr>
          <p:nvPr>
            <p:ph type="body" sz="quarter" idx="13"/>
          </p:nvPr>
        </p:nvSpPr>
        <p:spPr>
          <a:xfrm>
            <a:off x="214313" y="2016125"/>
            <a:ext cx="5881687" cy="4014788"/>
          </a:xfrm>
        </p:spPr>
        <p:txBody>
          <a:bodyPr/>
          <a:lstStyle/>
          <a:p>
            <a:r>
              <a:rPr lang="en-US" altLang="en-US"/>
              <a:t>La réunion mensuelle de février a fait état de l'augmentation du nombre de cas d'encéphalite équine de l'Ouest.</a:t>
            </a:r>
          </a:p>
          <a:p>
            <a:r>
              <a:rPr lang="en-US" altLang="en-US"/>
              <a:t>D'autres VBD ont également été augmentés de manière drastique</a:t>
            </a:r>
          </a:p>
          <a:p>
            <a:pPr lvl="1"/>
            <a:r>
              <a:rPr lang="en-US" altLang="en-US"/>
              <a:t>Dengue</a:t>
            </a:r>
          </a:p>
          <a:p>
            <a:pPr lvl="1"/>
            <a:r>
              <a:rPr lang="en-US" altLang="en-US"/>
              <a:t>Chikungunya</a:t>
            </a:r>
          </a:p>
          <a:p>
            <a:pPr lvl="1"/>
            <a:r>
              <a:rPr lang="en-US" altLang="en-US"/>
              <a:t>Oropouche</a:t>
            </a:r>
          </a:p>
          <a:p>
            <a:pPr lvl="1"/>
            <a:endParaRPr lang="en-US" altLang="en-US"/>
          </a:p>
          <a:p>
            <a:r>
              <a:rPr lang="en-US" altLang="en-US" sz="1800">
                <a:hlinkClick r:id="rId2"/>
              </a:rPr>
              <a:t>Alerte épidémiologique - Augmentation des cas de dengue dans la Région des Amériques - 16 février 2024 - OPS/OMS | Organisation panaméricaine de la santé</a:t>
            </a:r>
            <a:endParaRPr lang="en-US" altLang="en-US" sz="1800"/>
          </a:p>
          <a:p>
            <a:endParaRPr lang="en-CA" altLang="en-US"/>
          </a:p>
        </p:txBody>
      </p:sp>
      <p:sp>
        <p:nvSpPr>
          <p:cNvPr id="4" name="Slide Number Placeholder 3">
            <a:extLst>
              <a:ext uri="{FF2B5EF4-FFF2-40B4-BE49-F238E27FC236}">
                <a16:creationId xmlns:a16="http://schemas.microsoft.com/office/drawing/2014/main" id="{2ECCB3E1-8D7B-0D71-D45F-16FE57166B78}"/>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AF24A71-F85E-41D5-92EA-8B68A589256B}" type="slidenum">
              <a:rPr lang="en-US" altLang="en-US">
                <a:solidFill>
                  <a:srgbClr val="898989"/>
                </a:solidFill>
              </a:rPr>
              <a:t>12</a:t>
            </a:fld>
            <a:endParaRPr lang="en-US" altLang="en-US">
              <a:solidFill>
                <a:srgbClr val="898989"/>
              </a:solidFill>
            </a:endParaRPr>
          </a:p>
        </p:txBody>
      </p:sp>
      <p:sp>
        <p:nvSpPr>
          <p:cNvPr id="40965" name="Text Placeholder 2">
            <a:extLst>
              <a:ext uri="{FF2B5EF4-FFF2-40B4-BE49-F238E27FC236}">
                <a16:creationId xmlns:a16="http://schemas.microsoft.com/office/drawing/2014/main" id="{1DF6DA00-AC1D-00F6-16A3-93537FCD06EF}"/>
              </a:ext>
            </a:extLst>
          </p:cNvPr>
          <p:cNvSpPr txBox="1">
            <a:spLocks/>
          </p:cNvSpPr>
          <p:nvPr/>
        </p:nvSpPr>
        <p:spPr bwMode="auto">
          <a:xfrm>
            <a:off x="6456363" y="2016125"/>
            <a:ext cx="5275262"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a:t>L'Argentine, le Brésil, le Chili, le Paraguay et l'Uruguay ont enregistré 4 315 764 cas de dengue entre le 1er janvier et le 6 avril 2024), </a:t>
            </a:r>
          </a:p>
          <a:p>
            <a:r>
              <a:rPr lang="en-US" altLang="en-US" b="1"/>
              <a:t>235% d'</a:t>
            </a:r>
            <a:r>
              <a:rPr lang="en-US" altLang="en-US"/>
              <a:t>augmentation par rapport à 2023 (même période)</a:t>
            </a:r>
          </a:p>
          <a:p>
            <a:r>
              <a:rPr lang="en-US" altLang="en-US"/>
              <a:t>Une augmentation de </a:t>
            </a:r>
            <a:r>
              <a:rPr lang="en-US" altLang="en-US" b="1"/>
              <a:t>408% </a:t>
            </a:r>
            <a:r>
              <a:rPr lang="en-US" altLang="en-US"/>
              <a:t>par rapport à la moyenne quinquennale précédente.</a:t>
            </a:r>
          </a:p>
          <a:p>
            <a:endParaRPr lang="en-US" altLang="en-US"/>
          </a:p>
          <a:p>
            <a:endParaRPr lang="en-CA"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016C-0D4C-5D76-BFB4-84B4E605D1FC}"/>
              </a:ext>
            </a:extLst>
          </p:cNvPr>
          <p:cNvSpPr>
            <a:spLocks noGrp="1"/>
          </p:cNvSpPr>
          <p:nvPr>
            <p:ph type="title"/>
          </p:nvPr>
        </p:nvSpPr>
        <p:spPr>
          <a:xfrm>
            <a:off x="838200" y="0"/>
            <a:ext cx="10515600" cy="903288"/>
          </a:xfrm>
        </p:spPr>
        <p:txBody>
          <a:bodyPr/>
          <a:lstStyle/>
          <a:p>
            <a:pPr>
              <a:defRPr/>
            </a:pPr>
            <a:r>
              <a:rPr lang="en-CA" dirty="0"/>
              <a:t>Dengue - Brésil</a:t>
            </a:r>
          </a:p>
        </p:txBody>
      </p:sp>
      <p:pic>
        <p:nvPicPr>
          <p:cNvPr id="5" name="Picture 4">
            <a:extLst>
              <a:ext uri="{FF2B5EF4-FFF2-40B4-BE49-F238E27FC236}">
                <a16:creationId xmlns:a16="http://schemas.microsoft.com/office/drawing/2014/main" id="{040A5359-4E61-18AB-EF89-6DB4A32F3DCF}"/>
              </a:ext>
            </a:extLst>
          </p:cNvPr>
          <p:cNvPicPr>
            <a:picLocks noChangeAspect="1"/>
          </p:cNvPicPr>
          <p:nvPr/>
        </p:nvPicPr>
        <p:blipFill>
          <a:blip r:embed="rId2"/>
          <a:stretch>
            <a:fillRect/>
          </a:stretch>
        </p:blipFill>
        <p:spPr>
          <a:xfrm>
            <a:off x="609600" y="992188"/>
            <a:ext cx="10972800" cy="536416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9139172-7072-42C8-C96A-8B9DF1712B57}"/>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DECD80-28F0-4A7E-B24F-B798D425E25F}" type="slidenum">
              <a:rPr lang="en-US" altLang="en-US">
                <a:solidFill>
                  <a:srgbClr val="898989"/>
                </a:solidFill>
              </a:rPr>
              <a:t>13</a:t>
            </a:fld>
            <a:endParaRPr lang="en-US" altLang="en-US">
              <a:solidFill>
                <a:srgbClr val="898989"/>
              </a:solidFill>
            </a:endParaRPr>
          </a:p>
        </p:txBody>
      </p:sp>
      <p:sp>
        <p:nvSpPr>
          <p:cNvPr id="41989" name="TextBox 2">
            <a:extLst>
              <a:ext uri="{FF2B5EF4-FFF2-40B4-BE49-F238E27FC236}">
                <a16:creationId xmlns:a16="http://schemas.microsoft.com/office/drawing/2014/main" id="{91886BBA-3D8E-807E-54B7-4428982E2393}"/>
              </a:ext>
            </a:extLst>
          </p:cNvPr>
          <p:cNvSpPr txBox="1">
            <a:spLocks noChangeArrowheads="1"/>
          </p:cNvSpPr>
          <p:nvPr/>
        </p:nvSpPr>
        <p:spPr bwMode="auto">
          <a:xfrm>
            <a:off x="6667500" y="23813"/>
            <a:ext cx="5751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Changement climatique, anomalies thermiques et progression récente de la dengue au Brésil | Scientific Reports (nature.com)</a:t>
            </a:r>
            <a:endParaRPr lang="en-CA" altLang="en-US" sz="1800"/>
          </a:p>
        </p:txBody>
      </p:sp>
      <p:sp>
        <p:nvSpPr>
          <p:cNvPr id="41990" name="TextBox 5">
            <a:extLst>
              <a:ext uri="{FF2B5EF4-FFF2-40B4-BE49-F238E27FC236}">
                <a16:creationId xmlns:a16="http://schemas.microsoft.com/office/drawing/2014/main" id="{B82C24FA-D105-A29E-C451-09CDA1CAEEBD}"/>
              </a:ext>
            </a:extLst>
          </p:cNvPr>
          <p:cNvSpPr txBox="1">
            <a:spLocks noChangeArrowheads="1"/>
          </p:cNvSpPr>
          <p:nvPr/>
        </p:nvSpPr>
        <p:spPr bwMode="auto">
          <a:xfrm>
            <a:off x="808038" y="6461125"/>
            <a:ext cx="1031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4"/>
              </a:rPr>
              <a:t>https://www.gov.br/saude/pt-br/assuntos/saude-de-a-a-z/a/aedes-aegypti/monitoramento-das-arboviroses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7502-710B-F80F-2C01-17A559407A32}"/>
              </a:ext>
            </a:extLst>
          </p:cNvPr>
          <p:cNvSpPr>
            <a:spLocks noGrp="1"/>
          </p:cNvSpPr>
          <p:nvPr>
            <p:ph type="title"/>
          </p:nvPr>
        </p:nvSpPr>
        <p:spPr>
          <a:xfrm>
            <a:off x="838200" y="0"/>
            <a:ext cx="10515600" cy="1046163"/>
          </a:xfrm>
        </p:spPr>
        <p:txBody>
          <a:bodyPr/>
          <a:lstStyle/>
          <a:p>
            <a:pPr>
              <a:defRPr/>
            </a:pPr>
            <a:r>
              <a:rPr lang="en-CA" dirty="0"/>
              <a:t>Chikungunya - Brésil</a:t>
            </a:r>
          </a:p>
        </p:txBody>
      </p:sp>
      <p:pic>
        <p:nvPicPr>
          <p:cNvPr id="5" name="Picture 4">
            <a:extLst>
              <a:ext uri="{FF2B5EF4-FFF2-40B4-BE49-F238E27FC236}">
                <a16:creationId xmlns:a16="http://schemas.microsoft.com/office/drawing/2014/main" id="{CA549B29-8B29-EB9B-F726-3D2F7EE11B52}"/>
              </a:ext>
            </a:extLst>
          </p:cNvPr>
          <p:cNvPicPr>
            <a:picLocks noChangeAspect="1"/>
          </p:cNvPicPr>
          <p:nvPr/>
        </p:nvPicPr>
        <p:blipFill>
          <a:blip r:embed="rId2"/>
          <a:stretch>
            <a:fillRect/>
          </a:stretch>
        </p:blipFill>
        <p:spPr>
          <a:xfrm>
            <a:off x="546100" y="1158875"/>
            <a:ext cx="10807700" cy="508476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3F3DC62-1FCE-A142-0D07-56CE0DC03C7D}"/>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C9FA75-0732-40F5-90BE-EB278F858438}" type="slidenum">
              <a:rPr lang="en-US" altLang="en-US">
                <a:solidFill>
                  <a:srgbClr val="898989"/>
                </a:solidFill>
              </a:rPr>
              <a:t>14</a:t>
            </a:fld>
            <a:endParaRPr lang="en-US" altLang="en-US">
              <a:solidFill>
                <a:srgbClr val="898989"/>
              </a:solidFill>
            </a:endParaRPr>
          </a:p>
        </p:txBody>
      </p:sp>
      <p:sp>
        <p:nvSpPr>
          <p:cNvPr id="43013" name="TextBox 2">
            <a:extLst>
              <a:ext uri="{FF2B5EF4-FFF2-40B4-BE49-F238E27FC236}">
                <a16:creationId xmlns:a16="http://schemas.microsoft.com/office/drawing/2014/main" id="{39AE3034-FD27-6006-AC89-8F373EE58D7A}"/>
              </a:ext>
            </a:extLst>
          </p:cNvPr>
          <p:cNvSpPr txBox="1">
            <a:spLocks noChangeArrowheads="1"/>
          </p:cNvSpPr>
          <p:nvPr/>
        </p:nvSpPr>
        <p:spPr bwMode="auto">
          <a:xfrm>
            <a:off x="936625" y="6351588"/>
            <a:ext cx="1031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3"/>
              </a:rPr>
              <a:t>https://www.gov.br/saude/pt-br/assuntos/saude-de-a-a-z/a/aedes-aegypti/monitoramento-das-arboviroses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F842-C271-8ADE-EA27-396F31044A96}"/>
              </a:ext>
            </a:extLst>
          </p:cNvPr>
          <p:cNvSpPr>
            <a:spLocks noGrp="1"/>
          </p:cNvSpPr>
          <p:nvPr>
            <p:ph type="title"/>
          </p:nvPr>
        </p:nvSpPr>
        <p:spPr>
          <a:xfrm>
            <a:off x="838200" y="0"/>
            <a:ext cx="10515600" cy="925513"/>
          </a:xfrm>
        </p:spPr>
        <p:txBody>
          <a:bodyPr/>
          <a:lstStyle/>
          <a:p>
            <a:pPr>
              <a:defRPr/>
            </a:pPr>
            <a:r>
              <a:rPr lang="en-CA" dirty="0" err="1"/>
              <a:t>Zika </a:t>
            </a:r>
            <a:r>
              <a:rPr lang="en-CA" dirty="0"/>
              <a:t>- Brésil</a:t>
            </a:r>
          </a:p>
        </p:txBody>
      </p:sp>
      <p:pic>
        <p:nvPicPr>
          <p:cNvPr id="44035" name="Picture 4">
            <a:extLst>
              <a:ext uri="{FF2B5EF4-FFF2-40B4-BE49-F238E27FC236}">
                <a16:creationId xmlns:a16="http://schemas.microsoft.com/office/drawing/2014/main" id="{C57A03D3-3B77-A270-FE81-B810F656F7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925513"/>
            <a:ext cx="115030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EB3B60E-2433-4797-E353-13AC065360EF}"/>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5983FC-F451-4276-9EA6-C39F3E3B9970}" type="slidenum">
              <a:rPr lang="en-US" altLang="en-US">
                <a:solidFill>
                  <a:srgbClr val="898989"/>
                </a:solidFill>
              </a:rPr>
              <a:t>15</a:t>
            </a:fld>
            <a:endParaRPr lang="en-US" altLang="en-US">
              <a:solidFill>
                <a:srgbClr val="898989"/>
              </a:solidFill>
            </a:endParaRPr>
          </a:p>
        </p:txBody>
      </p:sp>
      <p:sp>
        <p:nvSpPr>
          <p:cNvPr id="44037" name="TextBox 2">
            <a:extLst>
              <a:ext uri="{FF2B5EF4-FFF2-40B4-BE49-F238E27FC236}">
                <a16:creationId xmlns:a16="http://schemas.microsoft.com/office/drawing/2014/main" id="{90D94011-B621-70C8-BA6F-E22F6CBA44FF}"/>
              </a:ext>
            </a:extLst>
          </p:cNvPr>
          <p:cNvSpPr txBox="1">
            <a:spLocks noChangeArrowheads="1"/>
          </p:cNvSpPr>
          <p:nvPr/>
        </p:nvSpPr>
        <p:spPr bwMode="auto">
          <a:xfrm>
            <a:off x="838200" y="6454775"/>
            <a:ext cx="1032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3"/>
              </a:rPr>
              <a:t>https://www.gov.br/saude/pt-br/assuntos/saude-de-a-a-z/a/aedes-aegypti/monitoramento-das-arboviroses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C280-ADBE-72C1-D67B-5CFDD6EF7068}"/>
              </a:ext>
            </a:extLst>
          </p:cNvPr>
          <p:cNvSpPr>
            <a:spLocks noGrp="1"/>
          </p:cNvSpPr>
          <p:nvPr>
            <p:ph type="title"/>
          </p:nvPr>
        </p:nvSpPr>
        <p:spPr/>
        <p:txBody>
          <a:bodyPr/>
          <a:lstStyle/>
          <a:p>
            <a:pPr>
              <a:defRPr/>
            </a:pPr>
            <a:r>
              <a:rPr lang="en-CA" dirty="0" err="1"/>
              <a:t>Oropouche</a:t>
            </a:r>
            <a:endParaRPr lang="en-CA" dirty="0"/>
          </a:p>
        </p:txBody>
      </p:sp>
      <p:sp>
        <p:nvSpPr>
          <p:cNvPr id="45059" name="Text Placeholder 2">
            <a:extLst>
              <a:ext uri="{FF2B5EF4-FFF2-40B4-BE49-F238E27FC236}">
                <a16:creationId xmlns:a16="http://schemas.microsoft.com/office/drawing/2014/main" id="{49DB4E51-8910-AA0C-E2BF-AC4260E465D8}"/>
              </a:ext>
            </a:extLst>
          </p:cNvPr>
          <p:cNvSpPr>
            <a:spLocks noGrp="1"/>
          </p:cNvSpPr>
          <p:nvPr>
            <p:ph type="body" sz="quarter" idx="13"/>
          </p:nvPr>
        </p:nvSpPr>
        <p:spPr>
          <a:xfrm>
            <a:off x="484188" y="1509713"/>
            <a:ext cx="4672012" cy="4014787"/>
          </a:xfrm>
        </p:spPr>
        <p:txBody>
          <a:bodyPr/>
          <a:lstStyle/>
          <a:p>
            <a:r>
              <a:rPr lang="en-CA" altLang="en-US" sz="2400"/>
              <a:t>Tendance du signal &gt; 3 écarts types &gt; ligne de base</a:t>
            </a:r>
          </a:p>
          <a:p>
            <a:endParaRPr lang="en-CA" altLang="en-US" sz="2400"/>
          </a:p>
          <a:p>
            <a:r>
              <a:rPr lang="en-CA" altLang="en-US" sz="2400"/>
              <a:t>Cas au Brésil, en Colombie, en Bolivie, au Pérou et en Guyane française</a:t>
            </a:r>
          </a:p>
          <a:p>
            <a:endParaRPr lang="en-US" altLang="en-US" sz="2400">
              <a:hlinkClick r:id="rId2"/>
            </a:endParaRPr>
          </a:p>
          <a:p>
            <a:r>
              <a:rPr lang="en-US" altLang="en-US" sz="2400">
                <a:hlinkClick r:id="rId2"/>
              </a:rPr>
              <a:t>Mise à jour épidémiologique - Oropouche dans la région des Amériques - 12 avril 2024 - OPS/OMS | Organisation panaméricaine de la santé</a:t>
            </a:r>
            <a:endParaRPr lang="en-US" altLang="en-US" sz="2400"/>
          </a:p>
          <a:p>
            <a:endParaRPr lang="en-CA" altLang="en-US" sz="2400"/>
          </a:p>
        </p:txBody>
      </p:sp>
      <p:sp>
        <p:nvSpPr>
          <p:cNvPr id="4" name="Slide Number Placeholder 3">
            <a:extLst>
              <a:ext uri="{FF2B5EF4-FFF2-40B4-BE49-F238E27FC236}">
                <a16:creationId xmlns:a16="http://schemas.microsoft.com/office/drawing/2014/main" id="{1DA119BB-D499-0021-5DAC-12C3F7D02479}"/>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2827BE-FBE5-4D7D-986B-5832E169F668}" type="slidenum">
              <a:rPr lang="en-US" altLang="en-US">
                <a:solidFill>
                  <a:srgbClr val="898989"/>
                </a:solidFill>
              </a:rPr>
              <a:t>16</a:t>
            </a:fld>
            <a:endParaRPr lang="en-US" altLang="en-US">
              <a:solidFill>
                <a:srgbClr val="898989"/>
              </a:solidFill>
            </a:endParaRPr>
          </a:p>
        </p:txBody>
      </p:sp>
      <p:pic>
        <p:nvPicPr>
          <p:cNvPr id="45061" name="Picture 5">
            <a:extLst>
              <a:ext uri="{FF2B5EF4-FFF2-40B4-BE49-F238E27FC236}">
                <a16:creationId xmlns:a16="http://schemas.microsoft.com/office/drawing/2014/main" id="{468C38EF-ECE2-1BB0-CCD2-EF00C46DF3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898525"/>
            <a:ext cx="691832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a:extLst>
              <a:ext uri="{FF2B5EF4-FFF2-40B4-BE49-F238E27FC236}">
                <a16:creationId xmlns:a16="http://schemas.microsoft.com/office/drawing/2014/main" id="{6C604518-9D31-4386-0B06-31EA66E740EF}"/>
              </a:ext>
            </a:extLst>
          </p:cNvPr>
          <p:cNvSpPr>
            <a:spLocks noGrp="1"/>
          </p:cNvSpPr>
          <p:nvPr>
            <p:ph type="body" sz="quarter" idx="13"/>
          </p:nvPr>
        </p:nvSpPr>
        <p:spPr>
          <a:xfrm>
            <a:off x="365125" y="1174750"/>
            <a:ext cx="3962400" cy="4946650"/>
          </a:xfrm>
        </p:spPr>
        <p:txBody>
          <a:bodyPr/>
          <a:lstStyle/>
          <a:p>
            <a:pPr>
              <a:spcBef>
                <a:spcPts val="1200"/>
              </a:spcBef>
              <a:spcAft>
                <a:spcPts val="600"/>
              </a:spcAft>
            </a:pPr>
            <a:r>
              <a:rPr lang="en-CA" altLang="en-US"/>
              <a:t>Orthobunyavirus</a:t>
            </a:r>
          </a:p>
          <a:p>
            <a:pPr>
              <a:spcBef>
                <a:spcPts val="1200"/>
              </a:spcBef>
              <a:spcAft>
                <a:spcPts val="600"/>
              </a:spcAft>
            </a:pPr>
            <a:r>
              <a:rPr lang="en-CA" altLang="en-US"/>
              <a:t>L'OROV </a:t>
            </a:r>
            <a:r>
              <a:rPr lang="en-US" altLang="en-US"/>
              <a:t>est principalement transmis à l'homme par la piqûre du moucheron </a:t>
            </a:r>
            <a:r>
              <a:rPr lang="en-US" altLang="en-US" i="1"/>
              <a:t>Culicoides paraensis.</a:t>
            </a:r>
            <a:endParaRPr lang="en-US" altLang="en-US"/>
          </a:p>
          <a:p>
            <a:pPr>
              <a:spcBef>
                <a:spcPts val="1200"/>
              </a:spcBef>
              <a:spcAft>
                <a:spcPts val="600"/>
              </a:spcAft>
            </a:pPr>
            <a:r>
              <a:rPr lang="en-US" altLang="en-US"/>
              <a:t>Peut également être transmis par le moustique </a:t>
            </a:r>
            <a:r>
              <a:rPr lang="en-US" altLang="en-US" i="1"/>
              <a:t>Culex quinquefasciatus.</a:t>
            </a:r>
            <a:endParaRPr lang="en-CA" altLang="en-US"/>
          </a:p>
          <a:p>
            <a:pPr>
              <a:spcBef>
                <a:spcPts val="1200"/>
              </a:spcBef>
              <a:spcAft>
                <a:spcPts val="600"/>
              </a:spcAft>
            </a:pPr>
            <a:r>
              <a:rPr lang="en-CA" altLang="en-US"/>
              <a:t>Cycles de vie urbains et sylvatiques</a:t>
            </a:r>
          </a:p>
        </p:txBody>
      </p:sp>
      <p:sp>
        <p:nvSpPr>
          <p:cNvPr id="4" name="Slide Number Placeholder 3">
            <a:extLst>
              <a:ext uri="{FF2B5EF4-FFF2-40B4-BE49-F238E27FC236}">
                <a16:creationId xmlns:a16="http://schemas.microsoft.com/office/drawing/2014/main" id="{866AD6EC-E915-48B6-17C9-1B571CED7F5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C58AC3-0C0D-4D2E-8353-B86F559048BC}" type="slidenum">
              <a:rPr lang="en-US" altLang="en-US">
                <a:solidFill>
                  <a:srgbClr val="898989"/>
                </a:solidFill>
              </a:rPr>
              <a:t>17</a:t>
            </a:fld>
            <a:endParaRPr lang="en-US" altLang="en-US">
              <a:solidFill>
                <a:srgbClr val="898989"/>
              </a:solidFill>
            </a:endParaRPr>
          </a:p>
        </p:txBody>
      </p:sp>
      <p:pic>
        <p:nvPicPr>
          <p:cNvPr id="5" name="Picture 4">
            <a:extLst>
              <a:ext uri="{FF2B5EF4-FFF2-40B4-BE49-F238E27FC236}">
                <a16:creationId xmlns:a16="http://schemas.microsoft.com/office/drawing/2014/main" id="{FD182F93-2B35-255C-4E74-4FD5ECE17A70}"/>
              </a:ext>
            </a:extLst>
          </p:cNvPr>
          <p:cNvPicPr>
            <a:picLocks noChangeAspect="1"/>
          </p:cNvPicPr>
          <p:nvPr/>
        </p:nvPicPr>
        <p:blipFill>
          <a:blip r:embed="rId3"/>
          <a:stretch>
            <a:fillRect/>
          </a:stretch>
        </p:blipFill>
        <p:spPr>
          <a:xfrm>
            <a:off x="4943475" y="220663"/>
            <a:ext cx="6646863" cy="5084762"/>
          </a:xfrm>
          <a:prstGeom prst="rect">
            <a:avLst/>
          </a:prstGeom>
          <a:ln>
            <a:noFill/>
          </a:ln>
          <a:effectLst>
            <a:outerShdw blurRad="292100" dist="139700" dir="2700000" algn="tl" rotWithShape="0">
              <a:srgbClr val="333333">
                <a:alpha val="65000"/>
              </a:srgbClr>
            </a:outerShdw>
          </a:effectLst>
        </p:spPr>
      </p:pic>
      <p:sp>
        <p:nvSpPr>
          <p:cNvPr id="46085" name="Rectangle 5">
            <a:extLst>
              <a:ext uri="{FF2B5EF4-FFF2-40B4-BE49-F238E27FC236}">
                <a16:creationId xmlns:a16="http://schemas.microsoft.com/office/drawing/2014/main" id="{72F8849A-3FD9-17EB-5DF4-085E98596CDE}"/>
              </a:ext>
            </a:extLst>
          </p:cNvPr>
          <p:cNvSpPr>
            <a:spLocks noChangeArrowheads="1"/>
          </p:cNvSpPr>
          <p:nvPr/>
        </p:nvSpPr>
        <p:spPr bwMode="auto">
          <a:xfrm>
            <a:off x="4943475" y="5521325"/>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4"/>
              </a:rPr>
              <a:t>Virus de l'Oropouche : Aspects cliniques, épidémiologiques et moléculaires d'un orthobunyavirus négligé in : The American Journal of Tropical Medicine and Hygiene Volume 96 Issue 5 (2017) (ajtmh.org)</a:t>
            </a:r>
            <a:endParaRPr lang="en-CA"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4C60-BAFC-C342-1BFB-0B6B8CEC621B}"/>
              </a:ext>
            </a:extLst>
          </p:cNvPr>
          <p:cNvSpPr>
            <a:spLocks noGrp="1"/>
          </p:cNvSpPr>
          <p:nvPr>
            <p:ph type="title"/>
          </p:nvPr>
        </p:nvSpPr>
        <p:spPr/>
        <p:txBody>
          <a:bodyPr/>
          <a:lstStyle/>
          <a:p>
            <a:pPr>
              <a:defRPr/>
            </a:pPr>
            <a:r>
              <a:rPr lang="en-CA" dirty="0"/>
              <a:t>Ordre du jour</a:t>
            </a:r>
          </a:p>
        </p:txBody>
      </p:sp>
      <p:sp>
        <p:nvSpPr>
          <p:cNvPr id="20483" name="Text Placeholder 2">
            <a:extLst>
              <a:ext uri="{FF2B5EF4-FFF2-40B4-BE49-F238E27FC236}">
                <a16:creationId xmlns:a16="http://schemas.microsoft.com/office/drawing/2014/main" id="{9692F4BC-1228-31C2-0F25-0FD2908DBC79}"/>
              </a:ext>
            </a:extLst>
          </p:cNvPr>
          <p:cNvSpPr>
            <a:spLocks noGrp="1"/>
          </p:cNvSpPr>
          <p:nvPr>
            <p:ph type="body" sz="quarter" idx="13"/>
          </p:nvPr>
        </p:nvSpPr>
        <p:spPr>
          <a:xfrm>
            <a:off x="838200" y="1909763"/>
            <a:ext cx="10179050" cy="4162425"/>
          </a:xfrm>
        </p:spPr>
        <p:txBody>
          <a:bodyPr/>
          <a:lstStyle/>
          <a:p>
            <a:r>
              <a:rPr lang="en-CA" altLang="en-US"/>
              <a:t>Appel / Appel (~10 minutes)</a:t>
            </a:r>
          </a:p>
          <a:p>
            <a:r>
              <a:rPr lang="en-CA" altLang="en-US"/>
              <a:t>Mises à jour (~5 minutes)</a:t>
            </a:r>
          </a:p>
          <a:p>
            <a:r>
              <a:rPr lang="en-CA" altLang="en-US"/>
              <a:t>Mise à jour et discussion Influenza A (H5N1) chez les bovins laitiers aux Etats-Unis (~30 mins)</a:t>
            </a:r>
          </a:p>
          <a:p>
            <a:r>
              <a:rPr lang="en-US" altLang="en-US"/>
              <a:t>Signals of Interest / Signaux d'intérêt </a:t>
            </a:r>
            <a:r>
              <a:rPr lang="en-CA" altLang="en-US"/>
              <a:t>(~15 minutes)</a:t>
            </a:r>
          </a:p>
          <a:p>
            <a:pPr lvl="1"/>
            <a:r>
              <a:rPr lang="en-CA" altLang="en-US" i="1"/>
              <a:t>Augmentation des maladies à transmission vectorielle multiple en Amérique du Sud</a:t>
            </a:r>
          </a:p>
          <a:p>
            <a:pPr lvl="1"/>
            <a:r>
              <a:rPr lang="en-US" altLang="en-US" i="1"/>
              <a:t>Déplacement vers le nord de la chenille du Nouveau Monde en Amérique centrale</a:t>
            </a:r>
          </a:p>
          <a:p>
            <a:pPr lvl="1"/>
            <a:endParaRPr lang="en-CA" altLang="en-US" i="1"/>
          </a:p>
        </p:txBody>
      </p:sp>
      <p:sp>
        <p:nvSpPr>
          <p:cNvPr id="4" name="Slide Number Placeholder 3">
            <a:extLst>
              <a:ext uri="{FF2B5EF4-FFF2-40B4-BE49-F238E27FC236}">
                <a16:creationId xmlns:a16="http://schemas.microsoft.com/office/drawing/2014/main" id="{06C833ED-33F0-2451-9613-96E1F347DFB6}"/>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BDB755-F17B-4673-9287-E449C9752843}" type="slidenum">
              <a:rPr lang="en-US" altLang="en-US">
                <a:solidFill>
                  <a:srgbClr val="898989"/>
                </a:solidFill>
              </a:rPr>
              <a:t>2</a:t>
            </a:fld>
            <a:endParaRPr lang="en-US" altLang="en-US">
              <a:solidFill>
                <a:srgbClr val="898989"/>
              </a:solidFill>
            </a:endParaRPr>
          </a:p>
        </p:txBody>
      </p:sp>
      <p:sp>
        <p:nvSpPr>
          <p:cNvPr id="20485" name="Rectangle 6">
            <a:extLst>
              <a:ext uri="{FF2B5EF4-FFF2-40B4-BE49-F238E27FC236}">
                <a16:creationId xmlns:a16="http://schemas.microsoft.com/office/drawing/2014/main" id="{172675C2-9CEB-B477-3ED0-11FF5D10A01A}"/>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6" name="Rectangle 7">
            <a:extLst>
              <a:ext uri="{FF2B5EF4-FFF2-40B4-BE49-F238E27FC236}">
                <a16:creationId xmlns:a16="http://schemas.microsoft.com/office/drawing/2014/main" id="{9087FF75-65C6-C58A-8DAF-E7DAD69FF5A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Rectangle 8">
            <a:extLst>
              <a:ext uri="{FF2B5EF4-FFF2-40B4-BE49-F238E27FC236}">
                <a16:creationId xmlns:a16="http://schemas.microsoft.com/office/drawing/2014/main" id="{E6BBA791-288D-C054-C268-D16A8979B7C0}"/>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09CA-C091-6EB2-5074-DC6E1C4D12D5}"/>
              </a:ext>
            </a:extLst>
          </p:cNvPr>
          <p:cNvSpPr>
            <a:spLocks noGrp="1"/>
          </p:cNvSpPr>
          <p:nvPr>
            <p:ph type="title"/>
          </p:nvPr>
        </p:nvSpPr>
        <p:spPr/>
        <p:txBody>
          <a:bodyPr/>
          <a:lstStyle/>
          <a:p>
            <a:pPr>
              <a:defRPr/>
            </a:pPr>
            <a:r>
              <a:rPr lang="en-CA" dirty="0"/>
              <a:t>Mises à jour</a:t>
            </a:r>
          </a:p>
        </p:txBody>
      </p:sp>
      <p:sp>
        <p:nvSpPr>
          <p:cNvPr id="33795" name="Text Placeholder 2">
            <a:extLst>
              <a:ext uri="{FF2B5EF4-FFF2-40B4-BE49-F238E27FC236}">
                <a16:creationId xmlns:a16="http://schemas.microsoft.com/office/drawing/2014/main" id="{ADE01CD0-8165-9069-16D2-5713E9B3DCC0}"/>
              </a:ext>
            </a:extLst>
          </p:cNvPr>
          <p:cNvSpPr>
            <a:spLocks noGrp="1"/>
          </p:cNvSpPr>
          <p:nvPr>
            <p:ph type="body" sz="quarter" idx="13"/>
          </p:nvPr>
        </p:nvSpPr>
        <p:spPr>
          <a:xfrm>
            <a:off x="755650" y="1519238"/>
            <a:ext cx="10961688" cy="4162425"/>
          </a:xfrm>
        </p:spPr>
        <p:txBody>
          <a:bodyPr/>
          <a:lstStyle/>
          <a:p>
            <a:pPr>
              <a:spcBef>
                <a:spcPts val="600"/>
              </a:spcBef>
              <a:spcAft>
                <a:spcPts val="600"/>
              </a:spcAft>
              <a:defRPr/>
            </a:pPr>
            <a:r>
              <a:rPr lang="en-CA" altLang="en-US" dirty="0"/>
              <a:t>Enquête annuelle - 90 questionnaires remplis - MERCI !</a:t>
            </a:r>
          </a:p>
          <a:p>
            <a:pPr>
              <a:spcBef>
                <a:spcPts val="600"/>
              </a:spcBef>
              <a:spcAft>
                <a:spcPts val="600"/>
              </a:spcAft>
              <a:defRPr/>
            </a:pPr>
            <a:r>
              <a:rPr lang="en-CA" altLang="en-US" dirty="0"/>
              <a:t>Présentations prévues lors des réunions mensuelles</a:t>
            </a:r>
          </a:p>
          <a:p>
            <a:pPr lvl="1">
              <a:spcBef>
                <a:spcPts val="0"/>
              </a:spcBef>
              <a:spcAft>
                <a:spcPts val="600"/>
              </a:spcAft>
              <a:defRPr/>
            </a:pPr>
            <a:r>
              <a:rPr lang="en-CA" altLang="en-US" dirty="0"/>
              <a:t>Juin : Dr Helene Carabin - </a:t>
            </a:r>
            <a:r>
              <a:rPr lang="en-US" altLang="en-US" dirty="0"/>
              <a:t>Les zoonoses parasitaires au Canada sont-elles influencées par le changement climatique ? Établissement d'une base de référence pour l'évaluation. Exercice de priorisation Le classement est en cours</a:t>
            </a:r>
          </a:p>
          <a:p>
            <a:pPr>
              <a:spcBef>
                <a:spcPts val="0"/>
              </a:spcBef>
              <a:spcAft>
                <a:spcPts val="0"/>
              </a:spcAft>
              <a:defRPr/>
            </a:pPr>
            <a:r>
              <a:rPr lang="en-CA" altLang="en-US" dirty="0"/>
              <a:t>Exercice de hiérarchisation : 12 maladies classées jusqu'à présent (108 à consulter </a:t>
            </a:r>
            <a:r>
              <a:rPr lang="en-CA" altLang="en-US" dirty="0">
                <a:sym typeface="Wingdings" panose="05000000000000000000" pitchFamily="2" charset="2"/>
              </a:rPr>
              <a:t>)</a:t>
            </a:r>
          </a:p>
          <a:p>
            <a:pPr lvl="1">
              <a:spcBef>
                <a:spcPts val="0"/>
              </a:spcBef>
              <a:spcAft>
                <a:spcPts val="0"/>
              </a:spcAft>
              <a:defRPr/>
            </a:pPr>
            <a:r>
              <a:rPr lang="en-CA" altLang="en-US">
                <a:sym typeface="Wingdings" panose="05000000000000000000" pitchFamily="2" charset="2"/>
              </a:rPr>
              <a:t>Les volontaires (29) </a:t>
            </a:r>
            <a:r>
              <a:rPr lang="en-CA" altLang="en-US" dirty="0">
                <a:sym typeface="Wingdings" panose="05000000000000000000" pitchFamily="2" charset="2"/>
              </a:rPr>
              <a:t>identifiés dans l'enquête annuelle seront contactés prochainement.</a:t>
            </a:r>
            <a:endParaRPr lang="en-CA" altLang="en-US" dirty="0"/>
          </a:p>
          <a:p>
            <a:pPr marL="0" indent="0">
              <a:buFont typeface="Arial" panose="020B0604020202020204" pitchFamily="34" charset="0"/>
              <a:buNone/>
              <a:defRPr/>
            </a:pPr>
            <a:endParaRPr lang="en-US" altLang="en-US" dirty="0"/>
          </a:p>
          <a:p>
            <a:pPr>
              <a:defRPr/>
            </a:pPr>
            <a:endParaRPr lang="en-US" altLang="en-US" dirty="0"/>
          </a:p>
        </p:txBody>
      </p:sp>
      <p:sp>
        <p:nvSpPr>
          <p:cNvPr id="4" name="Slide Number Placeholder 3">
            <a:extLst>
              <a:ext uri="{FF2B5EF4-FFF2-40B4-BE49-F238E27FC236}">
                <a16:creationId xmlns:a16="http://schemas.microsoft.com/office/drawing/2014/main" id="{B0BCF5DA-758B-188D-6EF7-5817EF46F91F}"/>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E3564F-B0EA-4896-9C35-03BF7752C2CC}" type="slidenum">
              <a:rPr lang="en-US" altLang="en-US">
                <a:solidFill>
                  <a:srgbClr val="898989"/>
                </a:solidFill>
              </a:rPr>
              <a:t>3</a:t>
            </a:fld>
            <a:endParaRPr lang="en-US" altLang="en-US">
              <a:solidFill>
                <a:srgbClr val="898989"/>
              </a:solidFill>
            </a:endParaRPr>
          </a:p>
        </p:txBody>
      </p:sp>
      <p:sp>
        <p:nvSpPr>
          <p:cNvPr id="22533" name="Rectangle 6">
            <a:extLst>
              <a:ext uri="{FF2B5EF4-FFF2-40B4-BE49-F238E27FC236}">
                <a16:creationId xmlns:a16="http://schemas.microsoft.com/office/drawing/2014/main" id="{81027757-753A-EA40-EA84-0B5826455E61}"/>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4" name="Rectangle 7">
            <a:extLst>
              <a:ext uri="{FF2B5EF4-FFF2-40B4-BE49-F238E27FC236}">
                <a16:creationId xmlns:a16="http://schemas.microsoft.com/office/drawing/2014/main" id="{E2962086-1FAB-211F-C2C1-152F770605A8}"/>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5" name="Rectangle 8">
            <a:extLst>
              <a:ext uri="{FF2B5EF4-FFF2-40B4-BE49-F238E27FC236}">
                <a16:creationId xmlns:a16="http://schemas.microsoft.com/office/drawing/2014/main" id="{4D29A184-0893-5713-35D1-9876BFCBFFA8}"/>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5963C3F9-8369-43E9-525A-7360768348F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79" name="AutoShape 4">
            <a:extLst>
              <a:ext uri="{FF2B5EF4-FFF2-40B4-BE49-F238E27FC236}">
                <a16:creationId xmlns:a16="http://schemas.microsoft.com/office/drawing/2014/main" id="{B7659E52-5E54-8852-9B71-48F131601442}"/>
              </a:ext>
            </a:extLst>
          </p:cNvPr>
          <p:cNvSpPr>
            <a:spLocks noChangeAspect="1" noChangeArrowheads="1"/>
          </p:cNvSpPr>
          <p:nvPr/>
        </p:nvSpPr>
        <p:spPr bwMode="auto">
          <a:xfrm>
            <a:off x="6096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80" name="AutoShape 6">
            <a:extLst>
              <a:ext uri="{FF2B5EF4-FFF2-40B4-BE49-F238E27FC236}">
                <a16:creationId xmlns:a16="http://schemas.microsoft.com/office/drawing/2014/main" id="{B17F802D-1781-67D3-53CC-4B7770F02F0D}"/>
              </a:ext>
            </a:extLst>
          </p:cNvPr>
          <p:cNvSpPr>
            <a:spLocks noChangeAspect="1" noChangeArrowheads="1"/>
          </p:cNvSpPr>
          <p:nvPr/>
        </p:nvSpPr>
        <p:spPr bwMode="auto">
          <a:xfrm>
            <a:off x="6248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4581" name="Picture 9" descr="Background pattern&#10;&#10;Description automatically generated with low confidence">
            <a:extLst>
              <a:ext uri="{FF2B5EF4-FFF2-40B4-BE49-F238E27FC236}">
                <a16:creationId xmlns:a16="http://schemas.microsoft.com/office/drawing/2014/main" id="{A0DE9D09-18C3-E379-0C8C-FF35A865F9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9525"/>
            <a:ext cx="123031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arallelogram 10">
            <a:extLst>
              <a:ext uri="{FF2B5EF4-FFF2-40B4-BE49-F238E27FC236}">
                <a16:creationId xmlns:a16="http://schemas.microsoft.com/office/drawing/2014/main" id="{1B62E9BF-9BA8-4F04-96D4-1ED453F30705}"/>
              </a:ext>
            </a:extLst>
          </p:cNvPr>
          <p:cNvSpPr/>
          <p:nvPr/>
        </p:nvSpPr>
        <p:spPr>
          <a:xfrm flipH="1">
            <a:off x="-104775" y="-104775"/>
            <a:ext cx="12096750" cy="7058025"/>
          </a:xfrm>
          <a:custGeom>
            <a:avLst/>
            <a:gdLst>
              <a:gd name="connsiteX0" fmla="*/ 0 w 10954871"/>
              <a:gd name="connsiteY0" fmla="*/ 6862473 h 6862473"/>
              <a:gd name="connsiteX1" fmla="*/ 1715618 w 10954871"/>
              <a:gd name="connsiteY1" fmla="*/ 0 h 6862473"/>
              <a:gd name="connsiteX2" fmla="*/ 10954871 w 10954871"/>
              <a:gd name="connsiteY2" fmla="*/ 0 h 6862473"/>
              <a:gd name="connsiteX3" fmla="*/ 9239253 w 10954871"/>
              <a:gd name="connsiteY3" fmla="*/ 6862473 h 6862473"/>
              <a:gd name="connsiteX4" fmla="*/ 0 w 10954871"/>
              <a:gd name="connsiteY4" fmla="*/ 6862473 h 6862473"/>
              <a:gd name="connsiteX0" fmla="*/ 0 w 9239253"/>
              <a:gd name="connsiteY0" fmla="*/ 6862473 h 6862473"/>
              <a:gd name="connsiteX1" fmla="*/ 1715618 w 9239253"/>
              <a:gd name="connsiteY1" fmla="*/ 0 h 6862473"/>
              <a:gd name="connsiteX2" fmla="*/ 7808715 w 9239253"/>
              <a:gd name="connsiteY2" fmla="*/ 945397 h 6862473"/>
              <a:gd name="connsiteX3" fmla="*/ 9239253 w 9239253"/>
              <a:gd name="connsiteY3" fmla="*/ 6862473 h 6862473"/>
              <a:gd name="connsiteX4" fmla="*/ 0 w 9239253"/>
              <a:gd name="connsiteY4" fmla="*/ 6862473 h 6862473"/>
              <a:gd name="connsiteX0" fmla="*/ 0 w 9239253"/>
              <a:gd name="connsiteY0" fmla="*/ 6862473 h 6862473"/>
              <a:gd name="connsiteX1" fmla="*/ 1715618 w 9239253"/>
              <a:gd name="connsiteY1" fmla="*/ 0 h 6862473"/>
              <a:gd name="connsiteX2" fmla="*/ 9203562 w 9239253"/>
              <a:gd name="connsiteY2" fmla="*/ 61993 h 6862473"/>
              <a:gd name="connsiteX3" fmla="*/ 9239253 w 9239253"/>
              <a:gd name="connsiteY3" fmla="*/ 6862473 h 6862473"/>
              <a:gd name="connsiteX4" fmla="*/ 0 w 9239253"/>
              <a:gd name="connsiteY4" fmla="*/ 6862473 h 6862473"/>
              <a:gd name="connsiteX0" fmla="*/ 0 w 9203562"/>
              <a:gd name="connsiteY0" fmla="*/ 6862473 h 6862473"/>
              <a:gd name="connsiteX1" fmla="*/ 1715618 w 9203562"/>
              <a:gd name="connsiteY1" fmla="*/ 0 h 6862473"/>
              <a:gd name="connsiteX2" fmla="*/ 9203562 w 9203562"/>
              <a:gd name="connsiteY2" fmla="*/ 61993 h 6862473"/>
              <a:gd name="connsiteX3" fmla="*/ 9177260 w 9203562"/>
              <a:gd name="connsiteY3" fmla="*/ 6815979 h 6862473"/>
              <a:gd name="connsiteX4" fmla="*/ 0 w 9203562"/>
              <a:gd name="connsiteY4" fmla="*/ 6862473 h 6862473"/>
              <a:gd name="connsiteX0" fmla="*/ 0 w 9203562"/>
              <a:gd name="connsiteY0" fmla="*/ 6800480 h 6800480"/>
              <a:gd name="connsiteX1" fmla="*/ 1653625 w 9203562"/>
              <a:gd name="connsiteY1" fmla="*/ 74505 h 6800480"/>
              <a:gd name="connsiteX2" fmla="*/ 9203562 w 9203562"/>
              <a:gd name="connsiteY2" fmla="*/ 0 h 6800480"/>
              <a:gd name="connsiteX3" fmla="*/ 9177260 w 9203562"/>
              <a:gd name="connsiteY3" fmla="*/ 6753986 h 6800480"/>
              <a:gd name="connsiteX4" fmla="*/ 0 w 9203562"/>
              <a:gd name="connsiteY4" fmla="*/ 6800480 h 6800480"/>
              <a:gd name="connsiteX0" fmla="*/ 0 w 9203562"/>
              <a:gd name="connsiteY0" fmla="*/ 6800480 h 6800480"/>
              <a:gd name="connsiteX1" fmla="*/ 1586718 w 9203562"/>
              <a:gd name="connsiteY1" fmla="*/ 84949 h 6800480"/>
              <a:gd name="connsiteX2" fmla="*/ 9203562 w 9203562"/>
              <a:gd name="connsiteY2" fmla="*/ 0 h 6800480"/>
              <a:gd name="connsiteX3" fmla="*/ 9177260 w 9203562"/>
              <a:gd name="connsiteY3" fmla="*/ 6753986 h 6800480"/>
              <a:gd name="connsiteX4" fmla="*/ 0 w 9203562"/>
              <a:gd name="connsiteY4" fmla="*/ 6800480 h 6800480"/>
              <a:gd name="connsiteX0" fmla="*/ 0 w 9178655"/>
              <a:gd name="connsiteY0" fmla="*/ 6715531 h 6715531"/>
              <a:gd name="connsiteX1" fmla="*/ 1586718 w 9178655"/>
              <a:gd name="connsiteY1" fmla="*/ 0 h 6715531"/>
              <a:gd name="connsiteX2" fmla="*/ 9178655 w 9178655"/>
              <a:gd name="connsiteY2" fmla="*/ 2351 h 6715531"/>
              <a:gd name="connsiteX3" fmla="*/ 9177260 w 9178655"/>
              <a:gd name="connsiteY3" fmla="*/ 6669037 h 6715531"/>
              <a:gd name="connsiteX4" fmla="*/ 0 w 9178655"/>
              <a:gd name="connsiteY4" fmla="*/ 6715531 h 6715531"/>
              <a:gd name="connsiteX0" fmla="*/ 0 w 9178655"/>
              <a:gd name="connsiteY0" fmla="*/ 6715531 h 6715531"/>
              <a:gd name="connsiteX1" fmla="*/ 1586718 w 9178655"/>
              <a:gd name="connsiteY1" fmla="*/ 0 h 6715531"/>
              <a:gd name="connsiteX2" fmla="*/ 9178655 w 9178655"/>
              <a:gd name="connsiteY2" fmla="*/ 2351 h 6715531"/>
              <a:gd name="connsiteX3" fmla="*/ 9177260 w 9178655"/>
              <a:gd name="connsiteY3" fmla="*/ 6690863 h 6715531"/>
              <a:gd name="connsiteX4" fmla="*/ 0 w 9178655"/>
              <a:gd name="connsiteY4" fmla="*/ 6715531 h 6715531"/>
              <a:gd name="connsiteX0" fmla="*/ 0 w 9228470"/>
              <a:gd name="connsiteY0" fmla="*/ 6737355 h 6737355"/>
              <a:gd name="connsiteX1" fmla="*/ 1636533 w 9228470"/>
              <a:gd name="connsiteY1" fmla="*/ 0 h 6737355"/>
              <a:gd name="connsiteX2" fmla="*/ 9228470 w 9228470"/>
              <a:gd name="connsiteY2" fmla="*/ 2351 h 6737355"/>
              <a:gd name="connsiteX3" fmla="*/ 9227075 w 9228470"/>
              <a:gd name="connsiteY3" fmla="*/ 6690863 h 6737355"/>
              <a:gd name="connsiteX4" fmla="*/ 0 w 9228470"/>
              <a:gd name="connsiteY4" fmla="*/ 6737355 h 6737355"/>
              <a:gd name="connsiteX0" fmla="*/ 0 w 9178655"/>
              <a:gd name="connsiteY0" fmla="*/ 6682793 h 6690863"/>
              <a:gd name="connsiteX1" fmla="*/ 1586718 w 9178655"/>
              <a:gd name="connsiteY1" fmla="*/ 0 h 6690863"/>
              <a:gd name="connsiteX2" fmla="*/ 9178655 w 9178655"/>
              <a:gd name="connsiteY2" fmla="*/ 2351 h 6690863"/>
              <a:gd name="connsiteX3" fmla="*/ 9177260 w 9178655"/>
              <a:gd name="connsiteY3" fmla="*/ 6690863 h 6690863"/>
              <a:gd name="connsiteX4" fmla="*/ 0 w 9178655"/>
              <a:gd name="connsiteY4" fmla="*/ 6682793 h 669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655" h="6690863">
                <a:moveTo>
                  <a:pt x="0" y="6682793"/>
                </a:moveTo>
                <a:lnTo>
                  <a:pt x="1586718" y="0"/>
                </a:lnTo>
                <a:lnTo>
                  <a:pt x="9178655" y="2351"/>
                </a:lnTo>
                <a:lnTo>
                  <a:pt x="9177260" y="6690863"/>
                </a:lnTo>
                <a:lnTo>
                  <a:pt x="0" y="6682793"/>
                </a:lnTo>
                <a:close/>
              </a:path>
            </a:pathLst>
          </a:custGeom>
          <a:solidFill>
            <a:srgbClr val="002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a:extLst>
              <a:ext uri="{FF2B5EF4-FFF2-40B4-BE49-F238E27FC236}">
                <a16:creationId xmlns:a16="http://schemas.microsoft.com/office/drawing/2014/main" id="{25D793A4-F2C1-4194-9EB7-544EF5B4B3CE}"/>
              </a:ext>
            </a:extLst>
          </p:cNvPr>
          <p:cNvSpPr>
            <a:spLocks noGrp="1"/>
          </p:cNvSpPr>
          <p:nvPr>
            <p:ph type="ctrTitle"/>
          </p:nvPr>
        </p:nvSpPr>
        <p:spPr>
          <a:xfrm>
            <a:off x="577850" y="765175"/>
            <a:ext cx="8420100" cy="2387600"/>
          </a:xfrm>
        </p:spPr>
        <p:txBody>
          <a:bodyPr>
            <a:normAutofit fontScale="90000"/>
          </a:bodyPr>
          <a:lstStyle/>
          <a:p>
            <a:pPr algn="l">
              <a:defRPr/>
            </a:pPr>
            <a:r>
              <a:rPr lang="en-US" sz="5400" b="1" dirty="0">
                <a:solidFill>
                  <a:srgbClr val="42CBD6"/>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Influenza aviaire à voie haute - Mise à jour sur les bovins </a:t>
            </a:r>
            <a:br>
              <a:rPr lang="en-US" sz="5400" b="1" dirty="0">
                <a:solidFill>
                  <a:srgbClr val="42CBD6"/>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400" dirty="0">
                <a:solidFill>
                  <a:srgbClr val="42CBD6"/>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25 avril 2024</a:t>
            </a:r>
            <a:br>
              <a:rPr lang="en-US" sz="4800" b="1" dirty="0">
                <a:solidFill>
                  <a:srgbClr val="42CBD6"/>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endParaRPr lang="en-US" sz="4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AD3ACF8-17DF-4FD0-92C9-F8166B6C35A2}"/>
              </a:ext>
            </a:extLst>
          </p:cNvPr>
          <p:cNvSpPr>
            <a:spLocks noGrp="1"/>
          </p:cNvSpPr>
          <p:nvPr>
            <p:ph type="subTitle" idx="1"/>
          </p:nvPr>
        </p:nvSpPr>
        <p:spPr>
          <a:xfrm>
            <a:off x="577850" y="5359400"/>
            <a:ext cx="8734425" cy="1655763"/>
          </a:xfrm>
        </p:spPr>
        <p:txBody>
          <a:bodyPr/>
          <a:lstStyle/>
          <a:p>
            <a:pPr algn="l">
              <a:defRPr/>
            </a:pPr>
            <a:r>
              <a:rPr lang="en-US"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Dr. Murray Gillies</a:t>
            </a:r>
            <a:br>
              <a:rPr lang="en-US"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2000"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Coordinateur</a:t>
            </a:r>
            <a:br>
              <a:rPr lang="en-US" sz="2000"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2000"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Système canadien de surveillance zoosanitaire (SCSSA)</a:t>
            </a:r>
            <a:br>
              <a:rPr lang="en-US" sz="2000"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2000"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Directeur du district 12 de l'AABP</a:t>
            </a:r>
          </a:p>
        </p:txBody>
      </p:sp>
      <p:pic>
        <p:nvPicPr>
          <p:cNvPr id="24585" name="Picture 2" descr="CAHSS- logo">
            <a:extLst>
              <a:ext uri="{FF2B5EF4-FFF2-40B4-BE49-F238E27FC236}">
                <a16:creationId xmlns:a16="http://schemas.microsoft.com/office/drawing/2014/main" id="{35F7189A-2886-01CA-29B5-A6D0BD53C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334963"/>
            <a:ext cx="3035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Slide Number Placeholder 3">
            <a:extLst>
              <a:ext uri="{FF2B5EF4-FFF2-40B4-BE49-F238E27FC236}">
                <a16:creationId xmlns:a16="http://schemas.microsoft.com/office/drawing/2014/main" id="{BE5644FD-52AF-C36B-4E3B-B2138C80F9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7348368-BAD0-49E1-B0EE-ABDB51545AD9}" type="slidenum">
              <a:rPr lang="en-CA" altLang="en-US" sz="1200">
                <a:solidFill>
                  <a:srgbClr val="898989"/>
                </a:solidFill>
              </a:rPr>
              <a:t>4</a:t>
            </a:fld>
            <a:endParaRPr lang="en-US" altLang="en-US" sz="1200">
              <a:solidFill>
                <a:srgbClr val="898989"/>
              </a:solidFill>
            </a:endParaRPr>
          </a:p>
        </p:txBody>
      </p:sp>
      <p:pic>
        <p:nvPicPr>
          <p:cNvPr id="24587" name="Picture 4" descr="Cows eating from trough">
            <a:extLst>
              <a:ext uri="{FF2B5EF4-FFF2-40B4-BE49-F238E27FC236}">
                <a16:creationId xmlns:a16="http://schemas.microsoft.com/office/drawing/2014/main" id="{86C28003-0435-F363-6ACA-708D620F787B}"/>
              </a:ext>
            </a:extLst>
          </p:cNvPr>
          <p:cNvPicPr>
            <a:picLocks noChangeAspect="1"/>
          </p:cNvPicPr>
          <p:nvPr/>
        </p:nvPicPr>
        <p:blipFill>
          <a:blip r:embed="rId5">
            <a:extLst>
              <a:ext uri="{28A0092B-C50C-407E-A947-70E740481C1C}">
                <a14:useLocalDpi xmlns:a14="http://schemas.microsoft.com/office/drawing/2010/main" val="0"/>
              </a:ext>
            </a:extLst>
          </a:blip>
          <a:srcRect r="2" b="8887"/>
          <a:stretch>
            <a:fillRect/>
          </a:stretch>
        </p:blipFill>
        <p:spPr bwMode="auto">
          <a:xfrm>
            <a:off x="598488" y="2506663"/>
            <a:ext cx="4538662"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 descr="Animal Health Canada">
            <a:extLst>
              <a:ext uri="{FF2B5EF4-FFF2-40B4-BE49-F238E27FC236}">
                <a16:creationId xmlns:a16="http://schemas.microsoft.com/office/drawing/2014/main" id="{BDECF181-9098-36D8-3294-0E33126DB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63" y="201613"/>
            <a:ext cx="3035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F2C3B90-96B5-6F22-6F9C-14E4D44E4B0F}"/>
              </a:ext>
            </a:extLst>
          </p:cNvPr>
          <p:cNvSpPr>
            <a:spLocks noGrp="1"/>
          </p:cNvSpPr>
          <p:nvPr>
            <p:ph type="title"/>
          </p:nvPr>
        </p:nvSpPr>
        <p:spPr/>
        <p:txBody>
          <a:bodyPr/>
          <a:lstStyle/>
          <a:p>
            <a:pPr eaLnBrk="1" hangingPunct="1"/>
            <a:r>
              <a:rPr lang="en-CA" altLang="en-US">
                <a:latin typeface="Arial" panose="020B0604020202020204" pitchFamily="34" charset="0"/>
                <a:cs typeface="Arial" panose="020B0604020202020204" pitchFamily="34" charset="0"/>
              </a:rPr>
              <a:t>Alimentation des bovins avec du fumier de volaille</a:t>
            </a:r>
          </a:p>
        </p:txBody>
      </p:sp>
      <p:sp>
        <p:nvSpPr>
          <p:cNvPr id="26627" name="Text Placeholder 5">
            <a:extLst>
              <a:ext uri="{FF2B5EF4-FFF2-40B4-BE49-F238E27FC236}">
                <a16:creationId xmlns:a16="http://schemas.microsoft.com/office/drawing/2014/main" id="{3B94E869-42C9-4D70-5775-FEE3A912DC1D}"/>
              </a:ext>
            </a:extLst>
          </p:cNvPr>
          <p:cNvSpPr>
            <a:spLocks noGrp="1"/>
          </p:cNvSpPr>
          <p:nvPr>
            <p:ph type="body" sz="quarter" idx="13"/>
          </p:nvPr>
        </p:nvSpPr>
        <p:spPr>
          <a:xfrm>
            <a:off x="7499350" y="4646613"/>
            <a:ext cx="4211638" cy="2074862"/>
          </a:xfrm>
        </p:spPr>
        <p:txBody>
          <a:bodyPr/>
          <a:lstStyle/>
          <a:p>
            <a:pPr eaLnBrk="1" hangingPunct="1"/>
            <a:r>
              <a:rPr lang="en-US" altLang="en-US" sz="2000">
                <a:latin typeface="Arial" panose="020B0604020202020204" pitchFamily="34" charset="0"/>
                <a:cs typeface="Arial" panose="020B0604020202020204" pitchFamily="34" charset="0"/>
                <a:hlinkClick r:id="rId3"/>
              </a:rPr>
              <a:t>RG-2 Document d'orientation réglementaire : Il est interdit de donner du fumier de volaille aux bovins et à d'autres espèces de bétail - Agence canadienne d'inspection des aliments (canada.ca)</a:t>
            </a:r>
            <a:endParaRPr lang="en-CA" altLang="en-US" sz="2000">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DAFC31D7-2551-A1B6-4FBC-5B703E263936}"/>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4FBD58C-CB30-4A5A-97D4-EED13CC09E2D}" type="slidenum">
              <a:rPr lang="en-US" altLang="en-US" sz="1200">
                <a:solidFill>
                  <a:srgbClr val="898989"/>
                </a:solidFill>
              </a:rPr>
              <a:t>5</a:t>
            </a:fld>
            <a:endParaRPr lang="en-US" altLang="en-US" sz="1200">
              <a:solidFill>
                <a:srgbClr val="898989"/>
              </a:solidFill>
            </a:endParaRPr>
          </a:p>
        </p:txBody>
      </p:sp>
      <p:sp>
        <p:nvSpPr>
          <p:cNvPr id="26629" name="Text Placeholder 5">
            <a:extLst>
              <a:ext uri="{FF2B5EF4-FFF2-40B4-BE49-F238E27FC236}">
                <a16:creationId xmlns:a16="http://schemas.microsoft.com/office/drawing/2014/main" id="{A5AA1B9C-F71A-1950-217F-13D43E6F2D7B}"/>
              </a:ext>
            </a:extLst>
          </p:cNvPr>
          <p:cNvSpPr txBox="1">
            <a:spLocks/>
          </p:cNvSpPr>
          <p:nvPr/>
        </p:nvSpPr>
        <p:spPr bwMode="auto">
          <a:xfrm>
            <a:off x="476250" y="1501775"/>
            <a:ext cx="6640513"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n-US"/>
              <a:t>Le fumier de volaille n'est pas un ingrédient approuvé pour l'alimentation animale au Canada.</a:t>
            </a:r>
          </a:p>
          <a:p>
            <a:pPr eaLnBrk="1" hangingPunct="1"/>
            <a:endParaRPr lang="en-CA" altLang="en-US"/>
          </a:p>
          <a:p>
            <a:pPr eaLnBrk="1" hangingPunct="1"/>
            <a:r>
              <a:rPr lang="en-CA" altLang="en-US"/>
              <a:t>Les règlements sur la santé des animaux interdisent l'utilisation de certaines protéines de mammifères, y compris les farines de ruminants et d'os, dans l'alimentation des bovins et des autres ruminants.</a:t>
            </a:r>
          </a:p>
          <a:p>
            <a:pPr eaLnBrk="1" hangingPunct="1"/>
            <a:endParaRPr lang="en-CA" altLang="en-US"/>
          </a:p>
          <a:p>
            <a:pPr eaLnBrk="1" hangingPunct="1"/>
            <a:r>
              <a:rPr lang="en-CA" altLang="en-US"/>
              <a:t>Le fumier de volaille contient souvent des résidus d'aliments pour volailles, qui peuvent contenir des farines de viande et d'os de ruminants.</a:t>
            </a:r>
          </a:p>
        </p:txBody>
      </p:sp>
      <p:pic>
        <p:nvPicPr>
          <p:cNvPr id="26630" name="Picture 6">
            <a:extLst>
              <a:ext uri="{FF2B5EF4-FFF2-40B4-BE49-F238E27FC236}">
                <a16:creationId xmlns:a16="http://schemas.microsoft.com/office/drawing/2014/main" id="{BAF71334-4511-B293-B5FD-26D2731239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9350" y="1690688"/>
            <a:ext cx="42354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24CD8DA-C9CB-B8B2-EF51-B39A6E25F44F}"/>
              </a:ext>
            </a:extLst>
          </p:cNvPr>
          <p:cNvSpPr>
            <a:spLocks noGrp="1"/>
          </p:cNvSpPr>
          <p:nvPr>
            <p:ph type="title"/>
          </p:nvPr>
        </p:nvSpPr>
        <p:spPr/>
        <p:txBody>
          <a:bodyPr/>
          <a:lstStyle/>
          <a:p>
            <a:pPr eaLnBrk="1" hangingPunct="1"/>
            <a:r>
              <a:rPr lang="en-CA" altLang="en-US">
                <a:latin typeface="Arial" panose="020B0604020202020204" pitchFamily="34" charset="0"/>
                <a:cs typeface="Arial" panose="020B0604020202020204" pitchFamily="34" charset="0"/>
              </a:rPr>
              <a:t>La litière de volaille utilisée pour nourrir le bétail semble être une pratique courante aux États-Unis</a:t>
            </a:r>
          </a:p>
        </p:txBody>
      </p:sp>
      <p:sp>
        <p:nvSpPr>
          <p:cNvPr id="28675" name="Text Placeholder 2">
            <a:extLst>
              <a:ext uri="{FF2B5EF4-FFF2-40B4-BE49-F238E27FC236}">
                <a16:creationId xmlns:a16="http://schemas.microsoft.com/office/drawing/2014/main" id="{E918B364-EAA7-C5C0-4D97-ABDF2BDCC08A}"/>
              </a:ext>
            </a:extLst>
          </p:cNvPr>
          <p:cNvSpPr>
            <a:spLocks noGrp="1"/>
          </p:cNvSpPr>
          <p:nvPr>
            <p:ph type="body" sz="quarter" idx="13"/>
          </p:nvPr>
        </p:nvSpPr>
        <p:spPr>
          <a:xfrm>
            <a:off x="838200" y="1817688"/>
            <a:ext cx="5376863" cy="3865562"/>
          </a:xfrm>
        </p:spPr>
        <p:txBody>
          <a:bodyPr rtlCol="0">
            <a:normAutofit fontScale="85000" lnSpcReduction="20000"/>
          </a:bodyPr>
          <a:lstStyle/>
          <a:p>
            <a:pPr eaLnBrk="1" fontAlgn="auto" hangingPunct="1">
              <a:spcAft>
                <a:spcPts val="0"/>
              </a:spcAft>
              <a:defRPr/>
            </a:pPr>
            <a:r>
              <a:rPr lang="en-CA" altLang="en-US" dirty="0">
                <a:latin typeface="Arial" panose="020B0604020202020204" pitchFamily="34" charset="0"/>
                <a:cs typeface="Arial" panose="020B0604020202020204" pitchFamily="34" charset="0"/>
              </a:rPr>
              <a:t>Nécessite généralement une forme de traitement avant d'être ajouté à une ration totale mélangée.</a:t>
            </a:r>
          </a:p>
          <a:p>
            <a:pPr lvl="1" eaLnBrk="1" fontAlgn="auto" hangingPunct="1">
              <a:spcAft>
                <a:spcPts val="0"/>
              </a:spcAft>
              <a:defRPr/>
            </a:pPr>
            <a:r>
              <a:rPr lang="en-CA" altLang="en-US" dirty="0">
                <a:latin typeface="Arial" panose="020B0604020202020204" pitchFamily="34" charset="0"/>
                <a:cs typeface="Arial" panose="020B0604020202020204" pitchFamily="34" charset="0"/>
              </a:rPr>
              <a:t>Ensilage</a:t>
            </a:r>
          </a:p>
          <a:p>
            <a:pPr lvl="1" eaLnBrk="1" fontAlgn="auto" hangingPunct="1">
              <a:spcAft>
                <a:spcPts val="0"/>
              </a:spcAft>
              <a:defRPr/>
            </a:pPr>
            <a:r>
              <a:rPr lang="en-CA" altLang="en-US" dirty="0">
                <a:latin typeface="Arial" panose="020B0604020202020204" pitchFamily="34" charset="0"/>
                <a:cs typeface="Arial" panose="020B0604020202020204" pitchFamily="34" charset="0"/>
              </a:rPr>
              <a:t>Acidification </a:t>
            </a:r>
          </a:p>
          <a:p>
            <a:pPr lvl="1" eaLnBrk="1" fontAlgn="auto" hangingPunct="1">
              <a:spcAft>
                <a:spcPts val="0"/>
              </a:spcAft>
              <a:defRPr/>
            </a:pPr>
            <a:r>
              <a:rPr lang="en-CA" altLang="en-US" dirty="0">
                <a:latin typeface="Arial" panose="020B0604020202020204" pitchFamily="34" charset="0"/>
                <a:cs typeface="Arial" panose="020B0604020202020204" pitchFamily="34" charset="0"/>
              </a:rPr>
              <a:t>Traitement thermique</a:t>
            </a:r>
          </a:p>
          <a:p>
            <a:pPr lvl="1" eaLnBrk="1" fontAlgn="auto" hangingPunct="1">
              <a:spcAft>
                <a:spcPts val="0"/>
              </a:spcAft>
              <a:defRPr/>
            </a:pPr>
            <a:r>
              <a:rPr lang="en-CA" altLang="en-US" dirty="0">
                <a:latin typeface="Arial" panose="020B0604020202020204" pitchFamily="34" charset="0"/>
                <a:cs typeface="Arial" panose="020B0604020202020204" pitchFamily="34" charset="0"/>
              </a:rPr>
              <a:t>Empilage en profondeur</a:t>
            </a:r>
          </a:p>
          <a:p>
            <a:pPr eaLnBrk="1" fontAlgn="auto" hangingPunct="1">
              <a:spcAft>
                <a:spcPts val="0"/>
              </a:spcAft>
              <a:defRPr/>
            </a:pPr>
            <a:r>
              <a:rPr lang="en-CA" altLang="en-US" sz="2000" dirty="0">
                <a:latin typeface="Arial" panose="020B0604020202020204" pitchFamily="34" charset="0"/>
                <a:cs typeface="Arial" panose="020B0604020202020204" pitchFamily="34" charset="0"/>
                <a:hlinkClick r:id="rId3"/>
              </a:rPr>
              <a:t>Alabama</a:t>
            </a:r>
            <a:endParaRPr lang="en-CA" altLang="en-US" sz="2000" dirty="0">
              <a:latin typeface="Arial" panose="020B0604020202020204" pitchFamily="34" charset="0"/>
              <a:cs typeface="Arial" panose="020B0604020202020204" pitchFamily="34" charset="0"/>
            </a:endParaRPr>
          </a:p>
          <a:p>
            <a:pPr eaLnBrk="1" fontAlgn="auto" hangingPunct="1">
              <a:spcAft>
                <a:spcPts val="0"/>
              </a:spcAft>
              <a:defRPr/>
            </a:pPr>
            <a:r>
              <a:rPr lang="en-CA" altLang="en-US" sz="2000" dirty="0">
                <a:latin typeface="Arial" panose="020B0604020202020204" pitchFamily="34" charset="0"/>
                <a:cs typeface="Arial" panose="020B0604020202020204" pitchFamily="34" charset="0"/>
                <a:hlinkClick r:id="rId4"/>
              </a:rPr>
              <a:t>Missouri</a:t>
            </a:r>
            <a:endParaRPr lang="en-CA" altLang="en-US" sz="2000" dirty="0">
              <a:latin typeface="Arial" panose="020B0604020202020204" pitchFamily="34" charset="0"/>
              <a:cs typeface="Arial" panose="020B0604020202020204" pitchFamily="34" charset="0"/>
            </a:endParaRPr>
          </a:p>
          <a:p>
            <a:pPr eaLnBrk="1" fontAlgn="auto" hangingPunct="1">
              <a:spcAft>
                <a:spcPts val="0"/>
              </a:spcAft>
              <a:defRPr/>
            </a:pPr>
            <a:r>
              <a:rPr lang="en-CA" altLang="en-US" sz="2000" dirty="0">
                <a:latin typeface="Arial" panose="020B0604020202020204" pitchFamily="34" charset="0"/>
                <a:cs typeface="Arial" panose="020B0604020202020204" pitchFamily="34" charset="0"/>
                <a:hlinkClick r:id="rId5"/>
              </a:rPr>
              <a:t>Arkansas</a:t>
            </a:r>
            <a:endParaRPr lang="en-CA" altLang="en-US" sz="2000" dirty="0">
              <a:latin typeface="Arial" panose="020B0604020202020204" pitchFamily="34" charset="0"/>
              <a:cs typeface="Arial" panose="020B0604020202020204" pitchFamily="34" charset="0"/>
            </a:endParaRPr>
          </a:p>
          <a:p>
            <a:pPr eaLnBrk="1" fontAlgn="auto" hangingPunct="1">
              <a:spcAft>
                <a:spcPts val="0"/>
              </a:spcAft>
              <a:defRPr/>
            </a:pPr>
            <a:r>
              <a:rPr lang="en-CA" altLang="en-US" sz="2000" dirty="0">
                <a:latin typeface="Arial" panose="020B0604020202020204" pitchFamily="34" charset="0"/>
                <a:cs typeface="Arial" panose="020B0604020202020204" pitchFamily="34" charset="0"/>
                <a:hlinkClick r:id="rId6"/>
              </a:rPr>
              <a:t>Texas</a:t>
            </a:r>
            <a:endParaRPr lang="en-CA" altLang="en-US" sz="2000" dirty="0">
              <a:latin typeface="Arial" panose="020B0604020202020204" pitchFamily="34" charset="0"/>
              <a:cs typeface="Arial" panose="020B0604020202020204" pitchFamily="34" charset="0"/>
            </a:endParaRPr>
          </a:p>
          <a:p>
            <a:pPr eaLnBrk="1" fontAlgn="auto" hangingPunct="1">
              <a:spcAft>
                <a:spcPts val="0"/>
              </a:spcAft>
              <a:defRPr/>
            </a:pPr>
            <a:r>
              <a:rPr lang="en-CA" altLang="en-US" sz="2000" dirty="0">
                <a:latin typeface="Arial" panose="020B0604020202020204" pitchFamily="34" charset="0"/>
                <a:cs typeface="Arial" panose="020B0604020202020204" pitchFamily="34" charset="0"/>
                <a:hlinkClick r:id="rId7"/>
              </a:rPr>
              <a:t>Caroline du Nord</a:t>
            </a:r>
            <a:endParaRPr lang="en-CA" altLang="en-US" sz="2000" dirty="0">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5754843D-32C6-B2AB-CAF7-E6DC591D0CE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52B57B3-9747-47A4-9C93-C2022A3D714C}" type="slidenum">
              <a:rPr lang="en-US" altLang="en-US" sz="1200">
                <a:solidFill>
                  <a:srgbClr val="898989"/>
                </a:solidFill>
                <a:latin typeface="Arial" panose="020B0604020202020204" pitchFamily="34" charset="0"/>
                <a:cs typeface="Arial" panose="020B0604020202020204" pitchFamily="34" charset="0"/>
              </a:rPr>
              <a:t>6</a:t>
            </a:fld>
            <a:endParaRPr lang="en-US" altLang="en-US" sz="1200">
              <a:solidFill>
                <a:srgbClr val="898989"/>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B0896ACE-674D-D1F1-023D-F71C2934FDD1}"/>
              </a:ext>
            </a:extLst>
          </p:cNvPr>
          <p:cNvSpPr txBox="1">
            <a:spLocks/>
          </p:cNvSpPr>
          <p:nvPr/>
        </p:nvSpPr>
        <p:spPr bwMode="auto">
          <a:xfrm>
            <a:off x="6096000" y="1817688"/>
            <a:ext cx="5376863"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dirty="0">
                <a:latin typeface="Arial" panose="020B0604020202020204" pitchFamily="34" charset="0"/>
                <a:cs typeface="Arial" panose="020B0604020202020204" pitchFamily="34" charset="0"/>
              </a:rPr>
              <a:t>Autres choses bizarres données au bétail :</a:t>
            </a:r>
          </a:p>
          <a:p>
            <a:pPr lvl="1">
              <a:defRPr/>
            </a:pPr>
            <a:r>
              <a:rPr lang="en-CA" dirty="0">
                <a:latin typeface="Arial" panose="020B0604020202020204" pitchFamily="34" charset="0"/>
                <a:cs typeface="Arial" panose="020B0604020202020204" pitchFamily="34" charset="0"/>
              </a:rPr>
              <a:t>Skittles + autres bonbons</a:t>
            </a:r>
          </a:p>
          <a:p>
            <a:pPr lvl="1">
              <a:defRPr/>
            </a:pPr>
            <a:r>
              <a:rPr lang="en-CA" dirty="0">
                <a:latin typeface="Arial" panose="020B0604020202020204" pitchFamily="34" charset="0"/>
                <a:cs typeface="Arial" panose="020B0604020202020204" pitchFamily="34" charset="0"/>
              </a:rPr>
              <a:t>Produits de boulangerie</a:t>
            </a:r>
          </a:p>
          <a:p>
            <a:pPr lvl="1">
              <a:defRPr/>
            </a:pPr>
            <a:r>
              <a:rPr lang="en-CA" dirty="0">
                <a:latin typeface="Arial" panose="020B0604020202020204" pitchFamily="34" charset="0"/>
                <a:cs typeface="Arial" panose="020B0604020202020204" pitchFamily="34" charset="0"/>
              </a:rPr>
              <a:t>Citrouilles</a:t>
            </a:r>
          </a:p>
          <a:p>
            <a:pPr lvl="1">
              <a:defRPr/>
            </a:pPr>
            <a:r>
              <a:rPr lang="en-CA" dirty="0">
                <a:latin typeface="Arial" panose="020B0604020202020204" pitchFamily="34" charset="0"/>
                <a:cs typeface="Arial" panose="020B0604020202020204" pitchFamily="34" charset="0"/>
              </a:rPr>
              <a:t>Betteraves à sucre</a:t>
            </a:r>
          </a:p>
          <a:p>
            <a:pPr lvl="1">
              <a:defRPr/>
            </a:pPr>
            <a:r>
              <a:rPr lang="en-CA" dirty="0">
                <a:latin typeface="Arial" panose="020B0604020202020204" pitchFamily="34" charset="0"/>
                <a:cs typeface="Arial" panose="020B0604020202020204" pitchFamily="34" charset="0"/>
              </a:rPr>
              <a:t>Pommes de terre</a:t>
            </a:r>
          </a:p>
          <a:p>
            <a:pPr lvl="1">
              <a:defRPr/>
            </a:pPr>
            <a:r>
              <a:rPr lang="en-CA" dirty="0">
                <a:latin typeface="Arial" panose="020B0604020202020204" pitchFamily="34" charset="0"/>
                <a:cs typeface="Arial" panose="020B0604020202020204" pitchFamily="34" charset="0"/>
              </a:rPr>
              <a:t>Oranges</a:t>
            </a:r>
          </a:p>
          <a:p>
            <a:pPr lvl="1">
              <a:defRPr/>
            </a:pPr>
            <a:r>
              <a:rPr lang="en-CA" dirty="0">
                <a:latin typeface="Arial" panose="020B0604020202020204" pitchFamily="34" charset="0"/>
                <a:cs typeface="Arial" panose="020B0604020202020204" pitchFamily="34" charset="0"/>
              </a:rPr>
              <a:t>Haricots pinto</a:t>
            </a:r>
          </a:p>
          <a:p>
            <a:pPr marL="0" indent="0">
              <a:buFont typeface="Arial" panose="020B0604020202020204" pitchFamily="34" charset="0"/>
              <a:buNone/>
              <a:defRPr/>
            </a:pPr>
            <a:r>
              <a:rPr lang="en-CA" sz="2000" dirty="0">
                <a:latin typeface="Arial" panose="020B0604020202020204" pitchFamily="34" charset="0"/>
                <a:cs typeface="Arial" panose="020B0604020202020204" pitchFamily="34" charset="0"/>
                <a:hlinkClick r:id="rId8"/>
              </a:rPr>
              <a:t>https://www.newsweek.com/cow-eat-skittles-dairy-farmer-reveal-reason-1698035</a:t>
            </a:r>
            <a:endParaRPr lang="en-CA"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000" dirty="0">
                <a:latin typeface="Arial" panose="020B0604020202020204" pitchFamily="34" charset="0"/>
                <a:cs typeface="Arial" panose="020B0604020202020204" pitchFamily="34" charset="0"/>
                <a:hlinkClick r:id="rId9"/>
              </a:rPr>
              <a:t>Les bovins mangent des choses bizarres et parfaitement acceptables | Nebraska Extension (unl.edu)</a:t>
            </a:r>
            <a:endParaRPr lang="en-CA" sz="20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CA" sz="200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C65C3D5-C2A6-B8B2-52B5-D7C0A2FF9EA4}"/>
              </a:ext>
            </a:extLst>
          </p:cNvPr>
          <p:cNvSpPr>
            <a:spLocks noGrp="1"/>
          </p:cNvSpPr>
          <p:nvPr>
            <p:ph type="title"/>
          </p:nvPr>
        </p:nvSpPr>
        <p:spPr>
          <a:xfrm>
            <a:off x="404813" y="138113"/>
            <a:ext cx="11401425" cy="892175"/>
          </a:xfrm>
        </p:spPr>
        <p:txBody>
          <a:bodyPr/>
          <a:lstStyle/>
          <a:p>
            <a:pPr eaLnBrk="1" hangingPunct="1"/>
            <a:r>
              <a:rPr lang="en-CA" altLang="en-US" sz="4000">
                <a:latin typeface="Arial" panose="020B0604020202020204" pitchFamily="34" charset="0"/>
                <a:cs typeface="Arial" panose="020B0604020202020204" pitchFamily="34" charset="0"/>
              </a:rPr>
              <a:t>H5N1 2.3.4.4b Attention accrue</a:t>
            </a:r>
          </a:p>
        </p:txBody>
      </p:sp>
      <p:sp>
        <p:nvSpPr>
          <p:cNvPr id="30723" name="Slide Number Placeholder 3">
            <a:extLst>
              <a:ext uri="{FF2B5EF4-FFF2-40B4-BE49-F238E27FC236}">
                <a16:creationId xmlns:a16="http://schemas.microsoft.com/office/drawing/2014/main" id="{5D1BCE65-162A-807A-EB74-DC3823DC669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2CB989-1CE0-4757-9EA8-6E9D7C6BCD1B}" type="slidenum">
              <a:rPr lang="en-US" altLang="en-US" sz="1200">
                <a:solidFill>
                  <a:srgbClr val="898989"/>
                </a:solidFill>
                <a:latin typeface="Arial" panose="020B0604020202020204" pitchFamily="34" charset="0"/>
                <a:cs typeface="Arial" panose="020B0604020202020204" pitchFamily="34" charset="0"/>
              </a:rPr>
              <a:t>7</a:t>
            </a:fld>
            <a:endParaRPr lang="en-US" altLang="en-US" sz="1200">
              <a:solidFill>
                <a:srgbClr val="898989"/>
              </a:solidFill>
              <a:latin typeface="Arial" panose="020B0604020202020204" pitchFamily="34" charset="0"/>
              <a:cs typeface="Arial" panose="020B0604020202020204" pitchFamily="34" charset="0"/>
            </a:endParaRPr>
          </a:p>
        </p:txBody>
      </p:sp>
      <p:pic>
        <p:nvPicPr>
          <p:cNvPr id="30724" name="Picture 1">
            <a:hlinkClick r:id="rId3"/>
            <a:extLst>
              <a:ext uri="{FF2B5EF4-FFF2-40B4-BE49-F238E27FC236}">
                <a16:creationId xmlns:a16="http://schemas.microsoft.com/office/drawing/2014/main" id="{78EC6D4C-D76F-B097-6A0A-7E009EEA66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7313" y="4237038"/>
            <a:ext cx="57546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hlinkClick r:id="rId5"/>
            <a:extLst>
              <a:ext uri="{FF2B5EF4-FFF2-40B4-BE49-F238E27FC236}">
                <a16:creationId xmlns:a16="http://schemas.microsoft.com/office/drawing/2014/main" id="{7A140288-C84E-363D-2D74-10465FB24B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050" y="3724275"/>
            <a:ext cx="22971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a:hlinkClick r:id="rId7"/>
            <a:extLst>
              <a:ext uri="{FF2B5EF4-FFF2-40B4-BE49-F238E27FC236}">
                <a16:creationId xmlns:a16="http://schemas.microsoft.com/office/drawing/2014/main" id="{03EE6CC0-BB66-88EF-C70E-025A5901325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4063" y="1309688"/>
            <a:ext cx="52006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a:extLst>
              <a:ext uri="{FF2B5EF4-FFF2-40B4-BE49-F238E27FC236}">
                <a16:creationId xmlns:a16="http://schemas.microsoft.com/office/drawing/2014/main" id="{64B91F13-6641-8C0B-7F0E-EFECB7063F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83350" y="1538288"/>
            <a:ext cx="52832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a:hlinkClick r:id="rId10"/>
            <a:extLst>
              <a:ext uri="{FF2B5EF4-FFF2-40B4-BE49-F238E27FC236}">
                <a16:creationId xmlns:a16="http://schemas.microsoft.com/office/drawing/2014/main" id="{5163BAE9-7A84-CC54-A77A-93A09A9D900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555875"/>
            <a:ext cx="298608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a:hlinkClick r:id="rId12"/>
            <a:extLst>
              <a:ext uri="{FF2B5EF4-FFF2-40B4-BE49-F238E27FC236}">
                <a16:creationId xmlns:a16="http://schemas.microsoft.com/office/drawing/2014/main" id="{E0DC57B9-5790-682F-A81E-7C7C31A9268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10050" y="5357813"/>
            <a:ext cx="37909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5E60-3E63-B6D3-EB71-71D2A1EA331C}"/>
              </a:ext>
            </a:extLst>
          </p:cNvPr>
          <p:cNvSpPr>
            <a:spLocks noGrp="1"/>
          </p:cNvSpPr>
          <p:nvPr>
            <p:ph type="title"/>
          </p:nvPr>
        </p:nvSpPr>
        <p:spPr/>
        <p:txBody>
          <a:bodyPr/>
          <a:lstStyle/>
          <a:p>
            <a:pPr>
              <a:defRPr/>
            </a:pPr>
            <a:endParaRPr lang="en-CA"/>
          </a:p>
        </p:txBody>
      </p:sp>
      <p:sp>
        <p:nvSpPr>
          <p:cNvPr id="32771" name="Text Placeholder 2">
            <a:extLst>
              <a:ext uri="{FF2B5EF4-FFF2-40B4-BE49-F238E27FC236}">
                <a16:creationId xmlns:a16="http://schemas.microsoft.com/office/drawing/2014/main" id="{799C101E-4AA5-345B-145C-BC0ADC1AE7EC}"/>
              </a:ext>
            </a:extLst>
          </p:cNvPr>
          <p:cNvSpPr>
            <a:spLocks noGrp="1"/>
          </p:cNvSpPr>
          <p:nvPr>
            <p:ph type="body" sz="quarter" idx="13"/>
          </p:nvPr>
        </p:nvSpPr>
        <p:spPr/>
        <p:txBody>
          <a:bodyPr/>
          <a:lstStyle/>
          <a:p>
            <a:endParaRPr lang="en-CA" altLang="en-US"/>
          </a:p>
        </p:txBody>
      </p:sp>
      <p:sp>
        <p:nvSpPr>
          <p:cNvPr id="4" name="Slide Number Placeholder 3">
            <a:extLst>
              <a:ext uri="{FF2B5EF4-FFF2-40B4-BE49-F238E27FC236}">
                <a16:creationId xmlns:a16="http://schemas.microsoft.com/office/drawing/2014/main" id="{87509655-D99C-7980-6B92-86A16B60D417}"/>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5F8485-64C6-4389-B932-EEF5DF594A1F}" type="slidenum">
              <a:rPr lang="en-US" altLang="en-US">
                <a:solidFill>
                  <a:srgbClr val="898989"/>
                </a:solidFill>
              </a:rPr>
              <a:t>8</a:t>
            </a:fld>
            <a:endParaRPr lang="en-US" altLang="en-US">
              <a:solidFill>
                <a:srgbClr val="898989"/>
              </a:solidFill>
            </a:endParaRPr>
          </a:p>
        </p:txBody>
      </p:sp>
      <p:pic>
        <p:nvPicPr>
          <p:cNvPr id="32773" name="Picture 4">
            <a:extLst>
              <a:ext uri="{FF2B5EF4-FFF2-40B4-BE49-F238E27FC236}">
                <a16:creationId xmlns:a16="http://schemas.microsoft.com/office/drawing/2014/main" id="{8B4A58E9-7FFD-1FDC-2893-A56B2F3791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2">
            <a:extLst>
              <a:ext uri="{FF2B5EF4-FFF2-40B4-BE49-F238E27FC236}">
                <a16:creationId xmlns:a16="http://schemas.microsoft.com/office/drawing/2014/main" id="{D30A4F42-C7E2-234A-F5FE-40DCAB0A2786}"/>
              </a:ext>
            </a:extLst>
          </p:cNvPr>
          <p:cNvSpPr txBox="1">
            <a:spLocks noChangeArrowheads="1"/>
          </p:cNvSpPr>
          <p:nvPr/>
        </p:nvSpPr>
        <p:spPr bwMode="auto">
          <a:xfrm>
            <a:off x="1238250" y="365125"/>
            <a:ext cx="397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000" b="1">
                <a:solidFill>
                  <a:schemeClr val="bg1"/>
                </a:solidFill>
              </a:rPr>
              <a:t>Signaux d'intérêt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2BA1-FA2B-65B9-E4B6-40D559EFF3EB}"/>
              </a:ext>
            </a:extLst>
          </p:cNvPr>
          <p:cNvSpPr>
            <a:spLocks noGrp="1"/>
          </p:cNvSpPr>
          <p:nvPr>
            <p:ph type="title"/>
          </p:nvPr>
        </p:nvSpPr>
        <p:spPr>
          <a:xfrm>
            <a:off x="211138" y="144463"/>
            <a:ext cx="10515600" cy="1325562"/>
          </a:xfrm>
        </p:spPr>
        <p:txBody>
          <a:bodyPr/>
          <a:lstStyle/>
          <a:p>
            <a:pPr>
              <a:defRPr/>
            </a:pPr>
            <a:r>
              <a:rPr lang="en-US" sz="3200" dirty="0"/>
              <a:t>Nouveau ver du monde en Amérique centrale</a:t>
            </a:r>
            <a:endParaRPr lang="en-CA" sz="3200" dirty="0"/>
          </a:p>
        </p:txBody>
      </p:sp>
      <p:sp>
        <p:nvSpPr>
          <p:cNvPr id="34819" name="Text Placeholder 2">
            <a:extLst>
              <a:ext uri="{FF2B5EF4-FFF2-40B4-BE49-F238E27FC236}">
                <a16:creationId xmlns:a16="http://schemas.microsoft.com/office/drawing/2014/main" id="{3EB346AF-0842-56FB-F85B-C73B118E0F56}"/>
              </a:ext>
            </a:extLst>
          </p:cNvPr>
          <p:cNvSpPr>
            <a:spLocks noGrp="1"/>
          </p:cNvSpPr>
          <p:nvPr>
            <p:ph type="body" sz="quarter" idx="13"/>
          </p:nvPr>
        </p:nvSpPr>
        <p:spPr>
          <a:xfrm>
            <a:off x="455613" y="1271588"/>
            <a:ext cx="4683125" cy="5105400"/>
          </a:xfrm>
        </p:spPr>
        <p:txBody>
          <a:bodyPr/>
          <a:lstStyle/>
          <a:p>
            <a:r>
              <a:rPr lang="en-US" altLang="en-US" sz="2400"/>
              <a:t>Larve de mouche parasite - </a:t>
            </a:r>
            <a:r>
              <a:rPr lang="en-CA" altLang="en-US" sz="2400" i="1"/>
              <a:t>Cochliomyia hominivorax </a:t>
            </a:r>
            <a:r>
              <a:rPr lang="en-CA" altLang="en-US" sz="2400"/>
              <a:t>causant la myiase des plaies</a:t>
            </a:r>
          </a:p>
          <a:p>
            <a:r>
              <a:rPr lang="en-CA" altLang="en-US" sz="2400"/>
              <a:t>A été éradiqué des États-Unis et de l'Amérique centrale entre 1957 et 2001 à l'aide de mouches mâles stériles.</a:t>
            </a:r>
          </a:p>
          <a:p>
            <a:r>
              <a:rPr lang="en-US" altLang="en-US" sz="2400"/>
              <a:t>Réapparition dans les Florida Keys en 2016, mais la situation a été maîtrisée.</a:t>
            </a:r>
          </a:p>
          <a:p>
            <a:r>
              <a:rPr lang="en-US" altLang="en-US" sz="2400"/>
              <a:t>Normalement, le Panama est le point de contrôle, avec des millions de mouches stériles relâchées pour contrôler les mouvements vers le nord</a:t>
            </a:r>
          </a:p>
        </p:txBody>
      </p:sp>
      <p:sp>
        <p:nvSpPr>
          <p:cNvPr id="4" name="Slide Number Placeholder 3">
            <a:extLst>
              <a:ext uri="{FF2B5EF4-FFF2-40B4-BE49-F238E27FC236}">
                <a16:creationId xmlns:a16="http://schemas.microsoft.com/office/drawing/2014/main" id="{1D45295A-8EB8-2AE3-79F3-14A4A03461DD}"/>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3"/>
              </a:rPr>
              <a:t>k7576-1 : USDA ARS</a:t>
            </a:r>
            <a:endParaRPr lang="en-US" dirty="0">
              <a:solidFill>
                <a:schemeClr val="tx1">
                  <a:tint val="75000"/>
                </a:schemeClr>
              </a:solidFill>
              <a:latin typeface="+mn-lt"/>
            </a:endParaRPr>
          </a:p>
        </p:txBody>
      </p:sp>
      <p:sp>
        <p:nvSpPr>
          <p:cNvPr id="34821" name="Rectangle 2">
            <a:extLst>
              <a:ext uri="{FF2B5EF4-FFF2-40B4-BE49-F238E27FC236}">
                <a16:creationId xmlns:a16="http://schemas.microsoft.com/office/drawing/2014/main" id="{3C29E296-5D73-B2EF-725E-F597B4B76A5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4822" name="Picture 2">
            <a:extLst>
              <a:ext uri="{FF2B5EF4-FFF2-40B4-BE49-F238E27FC236}">
                <a16:creationId xmlns:a16="http://schemas.microsoft.com/office/drawing/2014/main" id="{7EE775A7-1ECA-FBA1-1A2B-47E2C11CFF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271588"/>
            <a:ext cx="6911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18390</TotalTime>
  <Words>1457</Words>
  <Application>Microsoft Office PowerPoint</Application>
  <PresentationFormat>Widescreen</PresentationFormat>
  <Paragraphs>142</Paragraphs>
  <Slides>17</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Wingdings</vt:lpstr>
      <vt:lpstr>Office Theme</vt:lpstr>
      <vt:lpstr>CEZD</vt:lpstr>
      <vt:lpstr>Communauté pour les maladies émergentes et zoonotiques Réunion mensuelle de la Communauté</vt:lpstr>
      <vt:lpstr>Ordre du jour</vt:lpstr>
      <vt:lpstr>Mises à jour</vt:lpstr>
      <vt:lpstr>Influenza aviaire à voie haute - Mise à jour sur les bovins  25 avril 2024 </vt:lpstr>
      <vt:lpstr>Alimentation des bovins avec du fumier de volaille</vt:lpstr>
      <vt:lpstr>La litière de volaille utilisée pour nourrir le bétail semble être une pratique courante aux États-Unis</vt:lpstr>
      <vt:lpstr>H5N1 2.3.4.4b Attention accrue</vt:lpstr>
      <vt:lpstr>PowerPoint Presentation</vt:lpstr>
      <vt:lpstr>Nouveau ver du monde en Amérique centrale</vt:lpstr>
      <vt:lpstr>Mouvement vers le nord en Amérique centrale</vt:lpstr>
      <vt:lpstr>Nicaragua</vt:lpstr>
      <vt:lpstr>Augmentation des maladies à transmission vectorielle en Amérique du Sud</vt:lpstr>
      <vt:lpstr>Dengue - Brésil</vt:lpstr>
      <vt:lpstr>Chikungunya - Brésil</vt:lpstr>
      <vt:lpstr>Zika - Brésil</vt:lpstr>
      <vt:lpstr>Oropouche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keywords>, docId:0887DE5170B0BF5EDDBA05C1BBCBC96C</cp:keywords>
  <cp:lastModifiedBy>Andrea Osborn</cp:lastModifiedBy>
  <cp:revision>555</cp:revision>
  <dcterms:created xsi:type="dcterms:W3CDTF">2016-10-26T18:45:40Z</dcterms:created>
  <dcterms:modified xsi:type="dcterms:W3CDTF">2024-04-25T22:51:05Z</dcterms:modified>
</cp:coreProperties>
</file>