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0" r:id="rId4"/>
  </p:sldMasterIdLst>
  <p:notesMasterIdLst>
    <p:notesMasterId r:id="rId31"/>
  </p:notesMasterIdLst>
  <p:sldIdLst>
    <p:sldId id="256" r:id="rId5"/>
    <p:sldId id="262" r:id="rId6"/>
    <p:sldId id="328" r:id="rId7"/>
    <p:sldId id="341" r:id="rId8"/>
    <p:sldId id="342" r:id="rId9"/>
    <p:sldId id="343" r:id="rId10"/>
    <p:sldId id="344" r:id="rId11"/>
    <p:sldId id="345" r:id="rId12"/>
    <p:sldId id="346" r:id="rId13"/>
    <p:sldId id="347" r:id="rId14"/>
    <p:sldId id="348" r:id="rId15"/>
    <p:sldId id="349" r:id="rId16"/>
    <p:sldId id="350" r:id="rId17"/>
    <p:sldId id="324" r:id="rId18"/>
    <p:sldId id="329" r:id="rId19"/>
    <p:sldId id="330" r:id="rId20"/>
    <p:sldId id="331" r:id="rId21"/>
    <p:sldId id="332" r:id="rId22"/>
    <p:sldId id="333" r:id="rId23"/>
    <p:sldId id="334" r:id="rId24"/>
    <p:sldId id="340" r:id="rId25"/>
    <p:sldId id="339" r:id="rId26"/>
    <p:sldId id="335" r:id="rId27"/>
    <p:sldId id="337" r:id="rId28"/>
    <p:sldId id="338" r:id="rId29"/>
    <p:sldId id="336"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Osbor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3709"/>
    <a:srgbClr val="A50021"/>
    <a:srgbClr val="990033"/>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35" autoAdjust="0"/>
    <p:restoredTop sz="80419" autoAdjust="0"/>
  </p:normalViewPr>
  <p:slideViewPr>
    <p:cSldViewPr snapToGrid="0">
      <p:cViewPr varScale="1">
        <p:scale>
          <a:sx n="59" d="100"/>
          <a:sy n="59" d="100"/>
        </p:scale>
        <p:origin x="464" y="6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ukadzinacZ\Desktop\CFIA_ACIA-%2321122797-v1-CEZD_Annual_Survey_Results_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ukadzinacZ\Desktop\CFIA_ACIA-%2321122797-v1-CEZD_Annual_Survey_Results_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ukadzinacZ\Desktop\CFIA_ACIA-%2319011121-v1-CEZD_Survey_Results_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ukadzinacZ\Desktop\CFIA_ACIA-%2321122797-v1-CEZD_Annual_Survey_Results_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ukadzinacZ\AppData\Roaming\OpenText\DM\Temp\CFIA_ACIA-%2321122797-v1-CEZD_Annual_Survey_Results_2024.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CA" sz="1600" b="1" dirty="0">
                <a:solidFill>
                  <a:schemeClr val="tx1"/>
                </a:solidFill>
              </a:rPr>
              <a:t>Localisation des répondants au Canada</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359714762475882E-2"/>
          <c:y val="0.18732323232323234"/>
          <c:w val="0.87604965149223901"/>
          <c:h val="0.46451125427503381"/>
        </c:manualLayout>
      </c:layout>
      <c:barChart>
        <c:barDir val="col"/>
        <c:grouping val="clustered"/>
        <c:varyColors val="0"/>
        <c:ser>
          <c:idx val="0"/>
          <c:order val="0"/>
          <c:spPr>
            <a:solidFill>
              <a:schemeClr val="accent1"/>
            </a:solidFill>
            <a:ln>
              <a:noFill/>
            </a:ln>
            <a:effectLst/>
          </c:spPr>
          <c:invertIfNegative val="0"/>
          <c:cat>
            <c:strRef>
              <c:f>Reviewed!$A$100:$A$108</c:f>
              <c:strCache>
                <c:ptCount val="9"/>
                <c:pt idx="0">
                  <c:v>British Columbia</c:v>
                </c:pt>
                <c:pt idx="1">
                  <c:v>Alberta</c:v>
                </c:pt>
                <c:pt idx="2">
                  <c:v>Saskatchewan</c:v>
                </c:pt>
                <c:pt idx="3">
                  <c:v>Manotiba</c:v>
                </c:pt>
                <c:pt idx="4">
                  <c:v>Ontario</c:v>
                </c:pt>
                <c:pt idx="5">
                  <c:v>Quebec</c:v>
                </c:pt>
                <c:pt idx="6">
                  <c:v>New Brunswick</c:v>
                </c:pt>
                <c:pt idx="7">
                  <c:v>Nova Scotia</c:v>
                </c:pt>
                <c:pt idx="8">
                  <c:v>Prince Edward Island</c:v>
                </c:pt>
              </c:strCache>
            </c:strRef>
          </c:cat>
          <c:val>
            <c:numRef>
              <c:f>Reviewed!$B$100:$B$108</c:f>
              <c:numCache>
                <c:formatCode>General</c:formatCode>
                <c:ptCount val="9"/>
                <c:pt idx="0">
                  <c:v>13</c:v>
                </c:pt>
                <c:pt idx="1">
                  <c:v>9</c:v>
                </c:pt>
                <c:pt idx="2">
                  <c:v>4</c:v>
                </c:pt>
                <c:pt idx="3">
                  <c:v>3</c:v>
                </c:pt>
                <c:pt idx="4">
                  <c:v>32</c:v>
                </c:pt>
                <c:pt idx="5">
                  <c:v>16</c:v>
                </c:pt>
                <c:pt idx="6">
                  <c:v>1</c:v>
                </c:pt>
                <c:pt idx="7">
                  <c:v>2</c:v>
                </c:pt>
                <c:pt idx="8">
                  <c:v>4</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81E0-4461-92CB-996D84F4A436}"/>
            </c:ext>
          </c:extLst>
        </c:ser>
        <c:dLbls>
          <c:showLegendKey val="0"/>
          <c:showVal val="0"/>
          <c:showCatName val="0"/>
          <c:showSerName val="0"/>
          <c:showPercent val="0"/>
          <c:showBubbleSize val="0"/>
        </c:dLbls>
        <c:gapWidth val="219"/>
        <c:overlap val="-27"/>
        <c:axId val="488486664"/>
        <c:axId val="488486992"/>
      </c:barChart>
      <c:catAx>
        <c:axId val="488486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88486992"/>
        <c:crosses val="autoZero"/>
        <c:auto val="1"/>
        <c:lblAlgn val="ctr"/>
        <c:lblOffset val="100"/>
        <c:noMultiLvlLbl val="0"/>
      </c:catAx>
      <c:valAx>
        <c:axId val="488486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CA" dirty="0">
                    <a:solidFill>
                      <a:schemeClr val="tx1"/>
                    </a:solidFill>
                  </a:rPr>
                  <a:t>Nombre de réponses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8848666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CA" sz="1600" b="1" dirty="0">
                <a:solidFill>
                  <a:schemeClr val="tx1"/>
                </a:solidFill>
              </a:rPr>
              <a:t>2024 :</a:t>
            </a:r>
            <a:r>
              <a:rPr lang="en-CA" sz="1600" b="1" baseline="0" dirty="0">
                <a:solidFill>
                  <a:schemeClr val="tx1"/>
                </a:solidFill>
              </a:rPr>
              <a:t> Catégories d'assistance de la CMEZ</a:t>
            </a:r>
            <a:endParaRPr lang="en-CA" sz="1600" b="1" dirty="0">
              <a:solidFill>
                <a:schemeClr val="tx1"/>
              </a:solidFill>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Reviewed!$A$129</c:f>
              <c:strCache>
                <c:ptCount val="1"/>
                <c:pt idx="0">
                  <c:v>Sensibilisation aux maladies</c:v>
                </c:pt>
              </c:strCache>
            </c:strRef>
          </c:tx>
          <c:spPr>
            <a:solidFill>
              <a:schemeClr val="accent1"/>
            </a:solidFill>
            <a:ln>
              <a:noFill/>
            </a:ln>
            <a:effectLst/>
          </c:spPr>
          <c:invertIfNegative val="0"/>
          <c:val>
            <c:numRef>
              <c:f>Reviewed!$B$129</c:f>
              <c:numCache>
                <c:formatCode>General</c:formatCode>
                <c:ptCount val="1"/>
                <c:pt idx="0">
                  <c:v>85</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0C3C-40D3-99D1-16A69DECAEE4}"/>
            </c:ext>
          </c:extLst>
        </c:ser>
        <c:ser>
          <c:idx val="1"/>
          <c:order val="1"/>
          <c:tx>
            <c:strRef>
              <c:f>Reviewed!$A$130</c:f>
              <c:strCache>
                <c:ptCount val="1"/>
                <c:pt idx="0">
                  <c:v>Préparation aux maladies</c:v>
                </c:pt>
              </c:strCache>
            </c:strRef>
          </c:tx>
          <c:spPr>
            <a:solidFill>
              <a:schemeClr val="accent2"/>
            </a:solidFill>
            <a:ln>
              <a:noFill/>
            </a:ln>
            <a:effectLst/>
          </c:spPr>
          <c:invertIfNegative val="0"/>
          <c:val>
            <c:numRef>
              <c:f>Reviewed!$B$130</c:f>
              <c:numCache>
                <c:formatCode>General</c:formatCode>
                <c:ptCount val="1"/>
                <c:pt idx="0">
                  <c:v>54</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0C3C-40D3-99D1-16A69DECAEE4}"/>
            </c:ext>
          </c:extLst>
        </c:ser>
        <c:ser>
          <c:idx val="2"/>
          <c:order val="2"/>
          <c:tx>
            <c:strRef>
              <c:f>Reviewed!$A$131</c:f>
              <c:strCache>
                <c:ptCount val="1"/>
                <c:pt idx="0">
                  <c:v>Réponse à la maladie</c:v>
                </c:pt>
              </c:strCache>
            </c:strRef>
          </c:tx>
          <c:spPr>
            <a:solidFill>
              <a:schemeClr val="accent3"/>
            </a:solidFill>
            <a:ln>
              <a:noFill/>
            </a:ln>
            <a:effectLst/>
          </c:spPr>
          <c:invertIfNegative val="0"/>
          <c:val>
            <c:numRef>
              <c:f>Reviewed!$B$131</c:f>
              <c:numCache>
                <c:formatCode>General</c:formatCode>
                <c:ptCount val="1"/>
                <c:pt idx="0">
                  <c:v>42</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0C3C-40D3-99D1-16A69DECAEE4}"/>
            </c:ext>
          </c:extLst>
        </c:ser>
        <c:ser>
          <c:idx val="3"/>
          <c:order val="3"/>
          <c:tx>
            <c:strRef>
              <c:f>Reviewed!$A$132</c:f>
              <c:strCache>
                <c:ptCount val="1"/>
                <c:pt idx="0">
                  <c:v>Autres</c:v>
                </c:pt>
              </c:strCache>
            </c:strRef>
          </c:tx>
          <c:spPr>
            <a:solidFill>
              <a:schemeClr val="accent4"/>
            </a:solidFill>
            <a:ln>
              <a:noFill/>
            </a:ln>
            <a:effectLst/>
          </c:spPr>
          <c:invertIfNegative val="0"/>
          <c:val>
            <c:numRef>
              <c:f>Reviewed!$B$132</c:f>
              <c:numCache>
                <c:formatCode>General</c:formatCode>
                <c:ptCount val="1"/>
                <c:pt idx="0">
                  <c:v>4</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0C3C-40D3-99D1-16A69DECAEE4}"/>
            </c:ext>
          </c:extLst>
        </c:ser>
        <c:dLbls>
          <c:showLegendKey val="0"/>
          <c:showVal val="0"/>
          <c:showCatName val="0"/>
          <c:showSerName val="0"/>
          <c:showPercent val="0"/>
          <c:showBubbleSize val="0"/>
        </c:dLbls>
        <c:gapWidth val="219"/>
        <c:overlap val="-27"/>
        <c:axId val="491583728"/>
        <c:axId val="491584384"/>
      </c:barChart>
      <c:catAx>
        <c:axId val="491583728"/>
        <c:scaling>
          <c:orientation val="minMax"/>
        </c:scaling>
        <c:delete val="1"/>
        <c:axPos val="b"/>
        <c:numFmt formatCode="General" sourceLinked="1"/>
        <c:majorTickMark val="none"/>
        <c:minorTickMark val="none"/>
        <c:tickLblPos val="nextTo"/>
        <c:crossAx val="491584384"/>
        <c:crosses val="autoZero"/>
        <c:auto val="1"/>
        <c:lblAlgn val="ctr"/>
        <c:lblOffset val="100"/>
        <c:noMultiLvlLbl val="0"/>
      </c:catAx>
      <c:valAx>
        <c:axId val="491584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dirty="0"/>
                  <a:t>Nombre de réponses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158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400" b="1" i="0" baseline="0" dirty="0">
                <a:solidFill>
                  <a:sysClr val="windowText" lastClr="000000"/>
                </a:solidFill>
                <a:effectLst/>
              </a:rPr>
              <a:t>2023 : Catégories d'assistance de la CMEZ</a:t>
            </a:r>
            <a:endParaRPr lang="en-CA" sz="1400" dirty="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'Survey Results'!$A$99</c:f>
              <c:strCache>
                <c:ptCount val="1"/>
                <c:pt idx="0">
                  <c:v>Sensibilisation aux maladies</c:v>
                </c:pt>
              </c:strCache>
            </c:strRef>
          </c:tx>
          <c:spPr>
            <a:solidFill>
              <a:schemeClr val="accent1"/>
            </a:solidFill>
            <a:ln>
              <a:noFill/>
            </a:ln>
            <a:effectLst/>
          </c:spPr>
          <c:invertIfNegative val="0"/>
          <c:val>
            <c:numRef>
              <c:f>'Survey Results'!$B$99</c:f>
              <c:numCache>
                <c:formatCode>General</c:formatCode>
                <c:ptCount val="1"/>
                <c:pt idx="0">
                  <c:v>49</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4D31-405C-99A3-215032603C0C}"/>
            </c:ext>
          </c:extLst>
        </c:ser>
        <c:ser>
          <c:idx val="1"/>
          <c:order val="1"/>
          <c:tx>
            <c:strRef>
              <c:f>'Survey Results'!$A$100</c:f>
              <c:strCache>
                <c:ptCount val="1"/>
                <c:pt idx="0">
                  <c:v>Préparation aux maladies</c:v>
                </c:pt>
              </c:strCache>
            </c:strRef>
          </c:tx>
          <c:spPr>
            <a:solidFill>
              <a:schemeClr val="accent2"/>
            </a:solidFill>
            <a:ln>
              <a:noFill/>
            </a:ln>
            <a:effectLst/>
          </c:spPr>
          <c:invertIfNegative val="0"/>
          <c:val>
            <c:numRef>
              <c:f>'Survey Results'!$B$100</c:f>
              <c:numCache>
                <c:formatCode>General</c:formatCode>
                <c:ptCount val="1"/>
                <c:pt idx="0">
                  <c:v>19</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4D31-405C-99A3-215032603C0C}"/>
            </c:ext>
          </c:extLst>
        </c:ser>
        <c:ser>
          <c:idx val="2"/>
          <c:order val="2"/>
          <c:tx>
            <c:strRef>
              <c:f>'Survey Results'!$A$101</c:f>
              <c:strCache>
                <c:ptCount val="1"/>
                <c:pt idx="0">
                  <c:v>Réponse à la maladie</c:v>
                </c:pt>
              </c:strCache>
            </c:strRef>
          </c:tx>
          <c:spPr>
            <a:solidFill>
              <a:schemeClr val="accent3"/>
            </a:solidFill>
            <a:ln>
              <a:noFill/>
            </a:ln>
            <a:effectLst/>
          </c:spPr>
          <c:invertIfNegative val="0"/>
          <c:val>
            <c:numRef>
              <c:f>'Survey Results'!$B$101</c:f>
              <c:numCache>
                <c:formatCode>General</c:formatCode>
                <c:ptCount val="1"/>
                <c:pt idx="0">
                  <c:v>17</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4D31-405C-99A3-215032603C0C}"/>
            </c:ext>
          </c:extLst>
        </c:ser>
        <c:ser>
          <c:idx val="3"/>
          <c:order val="3"/>
          <c:tx>
            <c:strRef>
              <c:f>'Survey Results'!$A$102</c:f>
              <c:strCache>
                <c:ptCount val="1"/>
                <c:pt idx="0">
                  <c:v>Autres</c:v>
                </c:pt>
              </c:strCache>
            </c:strRef>
          </c:tx>
          <c:spPr>
            <a:solidFill>
              <a:schemeClr val="accent4"/>
            </a:solidFill>
            <a:ln>
              <a:noFill/>
            </a:ln>
            <a:effectLst/>
          </c:spPr>
          <c:invertIfNegative val="0"/>
          <c:val>
            <c:numRef>
              <c:f>'Survey Results'!$B$102</c:f>
              <c:numCache>
                <c:formatCode>General</c:formatCode>
                <c:ptCount val="1"/>
                <c:pt idx="0">
                  <c:v>1</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4D31-405C-99A3-215032603C0C}"/>
            </c:ext>
          </c:extLst>
        </c:ser>
        <c:dLbls>
          <c:showLegendKey val="0"/>
          <c:showVal val="0"/>
          <c:showCatName val="0"/>
          <c:showSerName val="0"/>
          <c:showPercent val="0"/>
          <c:showBubbleSize val="0"/>
        </c:dLbls>
        <c:gapWidth val="219"/>
        <c:overlap val="-27"/>
        <c:axId val="627506072"/>
        <c:axId val="627506400"/>
      </c:barChart>
      <c:catAx>
        <c:axId val="627506072"/>
        <c:scaling>
          <c:orientation val="minMax"/>
        </c:scaling>
        <c:delete val="1"/>
        <c:axPos val="b"/>
        <c:numFmt formatCode="General" sourceLinked="1"/>
        <c:majorTickMark val="none"/>
        <c:minorTickMark val="none"/>
        <c:tickLblPos val="nextTo"/>
        <c:crossAx val="627506400"/>
        <c:crosses val="autoZero"/>
        <c:auto val="1"/>
        <c:lblAlgn val="ctr"/>
        <c:lblOffset val="100"/>
        <c:noMultiLvlLbl val="0"/>
      </c:catAx>
      <c:valAx>
        <c:axId val="627506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solidFill>
                      <a:sysClr val="windowText" lastClr="000000"/>
                    </a:solidFill>
                  </a:rPr>
                  <a:t>Nombre de réponses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27506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CA" sz="1600" b="1">
                <a:solidFill>
                  <a:schemeClr val="tx1"/>
                </a:solidFill>
              </a:rPr>
              <a:t>Satisfaction de la CEZD</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Reviewed!$A$227:$A$231</c:f>
              <c:strCache>
                <c:ptCount val="5"/>
                <c:pt idx="0">
                  <c:v>Very Satisfied</c:v>
                </c:pt>
                <c:pt idx="1">
                  <c:v>Satisfied</c:v>
                </c:pt>
                <c:pt idx="2">
                  <c:v>Neutral</c:v>
                </c:pt>
                <c:pt idx="3">
                  <c:v>Dissatisfied</c:v>
                </c:pt>
                <c:pt idx="4">
                  <c:v>Very Dissatisfied</c:v>
                </c:pt>
              </c:strCache>
            </c:strRef>
          </c:cat>
          <c:val>
            <c:numRef>
              <c:f>Reviewed!$B$227:$B$231</c:f>
              <c:numCache>
                <c:formatCode>General</c:formatCode>
                <c:ptCount val="5"/>
                <c:pt idx="0">
                  <c:v>62</c:v>
                </c:pt>
                <c:pt idx="1">
                  <c:v>24</c:v>
                </c:pt>
                <c:pt idx="2">
                  <c:v>1</c:v>
                </c:pt>
                <c:pt idx="3">
                  <c:v>1</c:v>
                </c:pt>
                <c:pt idx="4">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A7AA-45AD-BDBB-E6BDCC218A47}"/>
            </c:ext>
          </c:extLst>
        </c:ser>
        <c:dLbls>
          <c:showLegendKey val="0"/>
          <c:showVal val="0"/>
          <c:showCatName val="0"/>
          <c:showSerName val="0"/>
          <c:showPercent val="0"/>
          <c:showBubbleSize val="0"/>
        </c:dLbls>
        <c:gapWidth val="219"/>
        <c:overlap val="-27"/>
        <c:axId val="494457960"/>
        <c:axId val="494458288"/>
      </c:barChart>
      <c:catAx>
        <c:axId val="494457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94458288"/>
        <c:crosses val="autoZero"/>
        <c:auto val="1"/>
        <c:lblAlgn val="ctr"/>
        <c:lblOffset val="100"/>
        <c:noMultiLvlLbl val="0"/>
      </c:catAx>
      <c:valAx>
        <c:axId val="494458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CA" dirty="0">
                    <a:solidFill>
                      <a:schemeClr val="tx1"/>
                    </a:solidFill>
                  </a:rPr>
                  <a:t>Nombre de réponses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9445796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CA" b="1"/>
              <a:t>Les sections du rapport Intel de la CEZD sont en cours de lecture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Reviewed!$A$147:$A$150</c:f>
              <c:strCache>
                <c:ptCount val="4"/>
                <c:pt idx="0">
                  <c:v>Relevant Signals</c:v>
                </c:pt>
                <c:pt idx="1">
                  <c:v>New Events</c:v>
                </c:pt>
                <c:pt idx="2">
                  <c:v>Continued Events</c:v>
                </c:pt>
                <c:pt idx="3">
                  <c:v>Scientific Findings/Reports/Guidance</c:v>
                </c:pt>
              </c:strCache>
            </c:strRef>
          </c:cat>
          <c:val>
            <c:numRef>
              <c:f>Reviewed!$B$147:$B$150</c:f>
              <c:numCache>
                <c:formatCode>General</c:formatCode>
                <c:ptCount val="4"/>
                <c:pt idx="0">
                  <c:v>86</c:v>
                </c:pt>
                <c:pt idx="1">
                  <c:v>83</c:v>
                </c:pt>
                <c:pt idx="2">
                  <c:v>76</c:v>
                </c:pt>
                <c:pt idx="3">
                  <c:v>75</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20B6-4C43-9BB1-18DE714AFE7D}"/>
            </c:ext>
          </c:extLst>
        </c:ser>
        <c:dLbls>
          <c:showLegendKey val="0"/>
          <c:showVal val="0"/>
          <c:showCatName val="0"/>
          <c:showSerName val="0"/>
          <c:showPercent val="0"/>
          <c:showBubbleSize val="0"/>
        </c:dLbls>
        <c:gapWidth val="182"/>
        <c:axId val="487048808"/>
        <c:axId val="487047824"/>
      </c:barChart>
      <c:catAx>
        <c:axId val="487048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87047824"/>
        <c:crosses val="autoZero"/>
        <c:auto val="1"/>
        <c:lblAlgn val="ctr"/>
        <c:lblOffset val="100"/>
        <c:noMultiLvlLbl val="0"/>
      </c:catAx>
      <c:valAx>
        <c:axId val="487047824"/>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CA"/>
                  <a:t>Nombre de votes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87048808"/>
        <c:crosses val="autoZero"/>
        <c:crossBetween val="between"/>
      </c:valAx>
      <c:spPr>
        <a:noFill/>
        <a:ln>
          <a:noFill/>
        </a:ln>
        <a:effectLst/>
      </c:spPr>
    </c:plotArea>
    <c:plotVisOnly val="1"/>
    <c:dispBlanksAs val="gap"/>
    <c:showDLblsOverMax val="0"/>
  </c:chart>
  <c:spPr>
    <a:solidFill>
      <a:schemeClr val="bg1"/>
    </a:solidFill>
    <a:ln>
      <a:solidFill>
        <a:schemeClr val="tx1"/>
      </a:solid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715687-93D0-A337-119E-7846655F62C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CA"/>
          </a:p>
        </p:txBody>
      </p:sp>
      <p:sp>
        <p:nvSpPr>
          <p:cNvPr id="3" name="Date Placeholder 2">
            <a:extLst>
              <a:ext uri="{FF2B5EF4-FFF2-40B4-BE49-F238E27FC236}">
                <a16:creationId xmlns:a16="http://schemas.microsoft.com/office/drawing/2014/main" id="{F5F634E3-158F-A67D-7404-2D3B390D04B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E95CA9D-8633-48D0-86B4-4632AD7DD986}" type="datetimeFigureOut">
              <a:rPr lang="en-CA"/>
              <a:t>2024-07-31</a:t>
            </a:fld>
            <a:endParaRPr lang="en-CA"/>
          </a:p>
        </p:txBody>
      </p:sp>
      <p:sp>
        <p:nvSpPr>
          <p:cNvPr id="4" name="Slide Image Placeholder 3">
            <a:extLst>
              <a:ext uri="{FF2B5EF4-FFF2-40B4-BE49-F238E27FC236}">
                <a16:creationId xmlns:a16="http://schemas.microsoft.com/office/drawing/2014/main" id="{6165B934-B012-1ECB-88E3-5F7C1F90155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D25CCD68-6BFA-A69B-3AFD-AE781CEC8BD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Cliquez pour modifier les styles de texte du Master</a:t>
            </a:r>
          </a:p>
          <a:p>
            <a:pPr lvl="1"/>
            <a:r>
              <a:rPr lang="en-US" noProof="0"/>
              <a:t>Deuxième niveau</a:t>
            </a:r>
          </a:p>
          <a:p>
            <a:pPr lvl="2"/>
            <a:r>
              <a:rPr lang="en-US" noProof="0"/>
              <a:t>Troisième niveau</a:t>
            </a:r>
          </a:p>
          <a:p>
            <a:pPr lvl="3"/>
            <a:r>
              <a:rPr lang="en-US" noProof="0"/>
              <a:t>Quatrième niveau</a:t>
            </a:r>
          </a:p>
          <a:p>
            <a:pPr lvl="4"/>
            <a:r>
              <a:rPr lang="en-US" noProof="0"/>
              <a:t>Cinquième niveau</a:t>
            </a:r>
            <a:endParaRPr lang="en-CA" noProof="0"/>
          </a:p>
        </p:txBody>
      </p:sp>
      <p:sp>
        <p:nvSpPr>
          <p:cNvPr id="6" name="Footer Placeholder 5">
            <a:extLst>
              <a:ext uri="{FF2B5EF4-FFF2-40B4-BE49-F238E27FC236}">
                <a16:creationId xmlns:a16="http://schemas.microsoft.com/office/drawing/2014/main" id="{1066714E-C456-F610-A858-92459CCA2A2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CA"/>
          </a:p>
        </p:txBody>
      </p:sp>
      <p:sp>
        <p:nvSpPr>
          <p:cNvPr id="7" name="Slide Number Placeholder 6">
            <a:extLst>
              <a:ext uri="{FF2B5EF4-FFF2-40B4-BE49-F238E27FC236}">
                <a16:creationId xmlns:a16="http://schemas.microsoft.com/office/drawing/2014/main" id="{1F8F3EC1-2C30-3381-1FDB-565796208C4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949091E-3788-4561-AD23-D8B6D497A1AF}" type="slidenum">
              <a:rPr lang="en-CA" altLang="en-US"/>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DB116EE-B712-6BAC-550D-23C66BA1AE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A440B12-2E91-9F08-5A04-C4EFED5339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5A2F144D-F831-DD81-6868-154F8EEC57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F4A63AD-A522-496C-BD44-33AD5859A5F2}" type="slidenum">
              <a:rPr lang="en-US" altLang="en-US" smtClean="0"/>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FE82DF4C-B338-4A67-DC1A-6C4DFD1174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3FB5EB4-66D6-48E5-F1CA-D99F733567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8916" name="Slide Number Placeholder 3">
            <a:extLst>
              <a:ext uri="{FF2B5EF4-FFF2-40B4-BE49-F238E27FC236}">
                <a16:creationId xmlns:a16="http://schemas.microsoft.com/office/drawing/2014/main" id="{69865F1C-69F1-FA0E-0E06-B0DFA8BC6D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1A6884-E07D-4B28-925E-E5F729F697AE}" type="slidenum">
              <a:rPr lang="en-CA" altLang="en-US" smtClean="0"/>
              <a:t>11</a:t>
            </a:fld>
            <a:endParaRPr lang="en-CA"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9C39F969-E508-93D7-2D9B-1C9E81174E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EEFE6F56-3935-3EF1-A619-3562F3F47F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a:p>
            <a:pPr eaLnBrk="1" hangingPunct="1"/>
            <a:r>
              <a:rPr lang="en-CA" altLang="en-US" b="1" dirty="0" err="1"/>
              <a:t>L'évaluation</a:t>
            </a:r>
            <a:endParaRPr lang="en-CA" altLang="en-US" b="1" dirty="0"/>
          </a:p>
          <a:p>
            <a:pPr eaLnBrk="1" hangingPunct="1"/>
            <a:r>
              <a:rPr lang="en-US" altLang="en-US" dirty="0" err="1"/>
              <a:t>Certains</a:t>
            </a:r>
            <a:r>
              <a:rPr lang="en-US" altLang="en-US" dirty="0"/>
              <a:t> </a:t>
            </a:r>
            <a:r>
              <a:rPr lang="en-US" altLang="en-US" dirty="0" err="1"/>
              <a:t>signaux</a:t>
            </a:r>
            <a:r>
              <a:rPr lang="en-US" altLang="en-US" dirty="0"/>
              <a:t> </a:t>
            </a:r>
            <a:r>
              <a:rPr lang="en-US" altLang="en-US" dirty="0" err="1"/>
              <a:t>peuvent</a:t>
            </a:r>
            <a:r>
              <a:rPr lang="en-US" altLang="en-US" dirty="0"/>
              <a:t> </a:t>
            </a:r>
            <a:r>
              <a:rPr lang="en-US" altLang="en-US" dirty="0" err="1"/>
              <a:t>nécessiter</a:t>
            </a:r>
            <a:r>
              <a:rPr lang="en-US" altLang="en-US" dirty="0"/>
              <a:t> </a:t>
            </a:r>
            <a:r>
              <a:rPr lang="en-US" altLang="en-US" dirty="0" err="1"/>
              <a:t>une</a:t>
            </a:r>
            <a:r>
              <a:rPr lang="en-US" altLang="en-US" dirty="0"/>
              <a:t> </a:t>
            </a:r>
            <a:r>
              <a:rPr lang="en-US" altLang="en-US" dirty="0" err="1"/>
              <a:t>évaluation</a:t>
            </a:r>
            <a:r>
              <a:rPr lang="en-US" altLang="en-US" dirty="0"/>
              <a:t> plus </a:t>
            </a:r>
            <a:r>
              <a:rPr lang="en-US" altLang="en-US" dirty="0" err="1"/>
              <a:t>approfondie</a:t>
            </a:r>
            <a:r>
              <a:rPr lang="en-US" altLang="en-US" dirty="0"/>
              <a:t> </a:t>
            </a:r>
            <a:r>
              <a:rPr lang="en-US" altLang="en-US" dirty="0" err="1"/>
              <a:t>être</a:t>
            </a:r>
            <a:r>
              <a:rPr lang="en-US" altLang="en-US" dirty="0"/>
              <a:t> </a:t>
            </a:r>
            <a:r>
              <a:rPr lang="en-US" altLang="en-US" dirty="0" err="1"/>
              <a:t>évalués</a:t>
            </a:r>
            <a:r>
              <a:rPr lang="en-US" altLang="en-US" dirty="0"/>
              <a:t> par des </a:t>
            </a:r>
            <a:r>
              <a:rPr lang="en-US" altLang="en-US" dirty="0" err="1"/>
              <a:t>membres</a:t>
            </a:r>
            <a:r>
              <a:rPr lang="en-US" altLang="en-US" dirty="0"/>
              <a:t> </a:t>
            </a:r>
            <a:r>
              <a:rPr lang="en-US" altLang="en-US" dirty="0" err="1"/>
              <a:t>ayant</a:t>
            </a:r>
            <a:r>
              <a:rPr lang="en-US" altLang="en-US" dirty="0"/>
              <a:t> </a:t>
            </a:r>
            <a:r>
              <a:rPr lang="en-US" altLang="en-US" dirty="0" err="1"/>
              <a:t>une</a:t>
            </a:r>
            <a:r>
              <a:rPr lang="en-US" altLang="en-US" dirty="0"/>
              <a:t> expertise </a:t>
            </a:r>
            <a:r>
              <a:rPr lang="en-US" altLang="en-US" dirty="0" err="1"/>
              <a:t>spécifique</a:t>
            </a:r>
            <a:r>
              <a:rPr lang="en-US" altLang="en-US" dirty="0"/>
              <a:t> pour </a:t>
            </a:r>
            <a:r>
              <a:rPr lang="en-US" altLang="en-US" dirty="0" err="1"/>
              <a:t>déterminer</a:t>
            </a:r>
            <a:r>
              <a:rPr lang="en-US" altLang="en-US" dirty="0"/>
              <a:t> les </a:t>
            </a:r>
            <a:r>
              <a:rPr lang="en-US" altLang="en-US" dirty="0" err="1"/>
              <a:t>besoins</a:t>
            </a:r>
            <a:r>
              <a:rPr lang="en-US" altLang="en-US" dirty="0"/>
              <a:t> </a:t>
            </a:r>
            <a:r>
              <a:rPr lang="en-US" altLang="en-US" dirty="0" err="1"/>
              <a:t>en</a:t>
            </a:r>
            <a:r>
              <a:rPr lang="en-US" altLang="en-US" dirty="0"/>
              <a:t> matière </a:t>
            </a:r>
            <a:r>
              <a:rPr lang="en-US" altLang="en-US" dirty="0" err="1"/>
              <a:t>d'analyse</a:t>
            </a:r>
            <a:r>
              <a:rPr lang="en-US" altLang="en-US" dirty="0"/>
              <a:t> et de rapport</a:t>
            </a:r>
          </a:p>
          <a:p>
            <a:pPr eaLnBrk="1" hangingPunct="1"/>
            <a:r>
              <a:rPr lang="en-CA" altLang="en-US" dirty="0" err="1"/>
              <a:t>Peut</a:t>
            </a:r>
            <a:r>
              <a:rPr lang="en-CA" altLang="en-US" dirty="0"/>
              <a:t> </a:t>
            </a:r>
            <a:r>
              <a:rPr lang="en-CA" altLang="en-US" dirty="0" err="1"/>
              <a:t>conduire</a:t>
            </a:r>
            <a:r>
              <a:rPr lang="en-CA" altLang="en-US" dirty="0"/>
              <a:t> à </a:t>
            </a:r>
            <a:r>
              <a:rPr lang="en-CA" altLang="en-US" dirty="0" err="1"/>
              <a:t>l'élaboration</a:t>
            </a:r>
            <a:r>
              <a:rPr lang="en-CA" altLang="en-US" dirty="0"/>
              <a:t> de </a:t>
            </a:r>
            <a:r>
              <a:rPr lang="en-CA" altLang="en-US" dirty="0" err="1"/>
              <a:t>certains</a:t>
            </a:r>
            <a:r>
              <a:rPr lang="en-CA" altLang="en-US" dirty="0"/>
              <a:t> </a:t>
            </a:r>
            <a:r>
              <a:rPr lang="en-CA" altLang="en-US" dirty="0" err="1"/>
              <a:t>produits</a:t>
            </a:r>
            <a:r>
              <a:rPr lang="en-CA" altLang="en-US" dirty="0"/>
              <a:t> : </a:t>
            </a:r>
            <a:r>
              <a:rPr lang="en-CA" altLang="en-US" dirty="0" err="1"/>
              <a:t>profils</a:t>
            </a:r>
            <a:r>
              <a:rPr lang="en-CA" altLang="en-US" dirty="0"/>
              <a:t> de </a:t>
            </a:r>
            <a:r>
              <a:rPr lang="en-CA" altLang="en-US" dirty="0" err="1"/>
              <a:t>risque</a:t>
            </a:r>
            <a:r>
              <a:rPr lang="en-CA" altLang="en-US" dirty="0"/>
              <a:t>, analyse de la </a:t>
            </a:r>
            <a:r>
              <a:rPr lang="en-CA" altLang="en-US" dirty="0" err="1"/>
              <a:t>qualité</a:t>
            </a:r>
            <a:r>
              <a:rPr lang="en-CA" altLang="en-US" dirty="0"/>
              <a:t> de la vie (RQRA), analyse des </a:t>
            </a:r>
            <a:r>
              <a:rPr lang="en-CA" altLang="en-US" dirty="0" err="1"/>
              <a:t>voies</a:t>
            </a:r>
            <a:r>
              <a:rPr lang="en-CA" altLang="en-US" dirty="0"/>
              <a:t> de danger.</a:t>
            </a:r>
          </a:p>
          <a:p>
            <a:pPr eaLnBrk="1" hangingPunct="1"/>
            <a:endParaRPr lang="en-US" altLang="en-US" dirty="0"/>
          </a:p>
          <a:p>
            <a:pPr eaLnBrk="1" hangingPunct="1"/>
            <a:r>
              <a:rPr lang="en-CA" altLang="en-US" b="1" dirty="0"/>
              <a:t>Diffusion</a:t>
            </a:r>
          </a:p>
          <a:p>
            <a:pPr eaLnBrk="1" hangingPunct="1"/>
            <a:r>
              <a:rPr lang="en-US" altLang="en-US" dirty="0"/>
              <a:t>Tous les rapports et </a:t>
            </a:r>
            <a:r>
              <a:rPr lang="en-US" altLang="en-US" dirty="0" err="1"/>
              <a:t>produits</a:t>
            </a:r>
            <a:r>
              <a:rPr lang="en-US" altLang="en-US" dirty="0"/>
              <a:t> </a:t>
            </a:r>
            <a:r>
              <a:rPr lang="en-US" altLang="en-US" dirty="0" err="1"/>
              <a:t>d'information</a:t>
            </a:r>
            <a:r>
              <a:rPr lang="en-US" altLang="en-US" dirty="0"/>
              <a:t> du CEZD </a:t>
            </a:r>
            <a:r>
              <a:rPr lang="en-US" altLang="en-US" dirty="0" err="1"/>
              <a:t>sont</a:t>
            </a:r>
            <a:r>
              <a:rPr lang="en-US" altLang="en-US" dirty="0"/>
              <a:t> </a:t>
            </a:r>
            <a:r>
              <a:rPr lang="en-US" altLang="en-US" dirty="0" err="1"/>
              <a:t>largement</a:t>
            </a:r>
            <a:r>
              <a:rPr lang="en-US" altLang="en-US" dirty="0"/>
              <a:t> </a:t>
            </a:r>
            <a:r>
              <a:rPr lang="en-US" altLang="en-US" dirty="0" err="1"/>
              <a:t>diffusés</a:t>
            </a:r>
            <a:r>
              <a:rPr lang="en-US" altLang="en-US" dirty="0"/>
              <a:t> </a:t>
            </a:r>
            <a:r>
              <a:rPr lang="en-US" altLang="en-US" dirty="0" err="1"/>
              <a:t>auprès</a:t>
            </a:r>
            <a:r>
              <a:rPr lang="en-US" altLang="en-US" dirty="0"/>
              <a:t> des </a:t>
            </a:r>
            <a:r>
              <a:rPr lang="en-US" altLang="en-US" dirty="0" err="1"/>
              <a:t>communautés</a:t>
            </a:r>
            <a:r>
              <a:rPr lang="en-US" altLang="en-US" dirty="0"/>
              <a:t>/</a:t>
            </a:r>
            <a:r>
              <a:rPr lang="en-US" altLang="en-US" dirty="0" err="1"/>
              <a:t>réseaux</a:t>
            </a:r>
            <a:r>
              <a:rPr lang="en-US" altLang="en-US" dirty="0"/>
              <a:t> de </a:t>
            </a:r>
            <a:r>
              <a:rPr lang="en-US" altLang="en-US" dirty="0" err="1"/>
              <a:t>santé</a:t>
            </a:r>
            <a:r>
              <a:rPr lang="en-US" altLang="en-US" dirty="0"/>
              <a:t> </a:t>
            </a:r>
            <a:r>
              <a:rPr lang="en-US" altLang="en-US" dirty="0" err="1"/>
              <a:t>animale</a:t>
            </a:r>
            <a:r>
              <a:rPr lang="en-US" altLang="en-US" dirty="0"/>
              <a:t> et </a:t>
            </a:r>
            <a:r>
              <a:rPr lang="en-US" altLang="en-US" dirty="0" err="1"/>
              <a:t>publique</a:t>
            </a:r>
            <a:r>
              <a:rPr lang="en-US" altLang="en-US" dirty="0"/>
              <a:t> au Canada.</a:t>
            </a:r>
          </a:p>
          <a:p>
            <a:pPr eaLnBrk="1" hangingPunct="1"/>
            <a:endParaRPr lang="en-US" altLang="en-US" dirty="0"/>
          </a:p>
          <a:p>
            <a:pPr eaLnBrk="1" hangingPunct="1"/>
            <a:r>
              <a:rPr lang="en-CA" altLang="en-US" dirty="0"/>
              <a:t>Si </a:t>
            </a:r>
            <a:r>
              <a:rPr lang="en-CA" altLang="en-US" dirty="0" err="1"/>
              <a:t>vous</a:t>
            </a:r>
            <a:r>
              <a:rPr lang="en-CA" altLang="en-US" dirty="0"/>
              <a:t> </a:t>
            </a:r>
            <a:r>
              <a:rPr lang="en-CA" altLang="en-US" dirty="0" err="1"/>
              <a:t>souhaitez</a:t>
            </a:r>
            <a:r>
              <a:rPr lang="en-CA" altLang="en-US" dirty="0"/>
              <a:t> plus </a:t>
            </a:r>
            <a:r>
              <a:rPr lang="en-CA" altLang="en-US" dirty="0" err="1"/>
              <a:t>d'informations</a:t>
            </a:r>
            <a:r>
              <a:rPr lang="en-CA" altLang="en-US" dirty="0"/>
              <a:t>, </a:t>
            </a:r>
            <a:r>
              <a:rPr lang="en-CA" altLang="en-US" dirty="0" err="1"/>
              <a:t>n'hésitez</a:t>
            </a:r>
            <a:r>
              <a:rPr lang="en-CA" altLang="en-US" dirty="0"/>
              <a:t> pas à me </a:t>
            </a:r>
            <a:r>
              <a:rPr lang="en-CA" altLang="en-US" dirty="0" err="1"/>
              <a:t>contacter</a:t>
            </a:r>
            <a:r>
              <a:rPr lang="en-CA" altLang="en-US" dirty="0"/>
              <a:t> par </a:t>
            </a:r>
            <a:r>
              <a:rPr lang="en-CA" altLang="en-US" dirty="0" err="1"/>
              <a:t>courrier</a:t>
            </a:r>
            <a:r>
              <a:rPr lang="en-CA" altLang="en-US" dirty="0"/>
              <a:t> </a:t>
            </a:r>
            <a:r>
              <a:rPr lang="en-CA" altLang="en-US" dirty="0" err="1"/>
              <a:t>électronique</a:t>
            </a:r>
            <a:r>
              <a:rPr lang="en-CA" altLang="en-US" dirty="0"/>
              <a:t> </a:t>
            </a:r>
            <a:r>
              <a:rPr lang="en-CA" altLang="en-US" dirty="0" err="1"/>
              <a:t>ou</a:t>
            </a:r>
            <a:r>
              <a:rPr lang="en-CA" altLang="en-US" dirty="0"/>
              <a:t> à organiser </a:t>
            </a:r>
            <a:r>
              <a:rPr lang="en-CA" altLang="en-US" dirty="0" err="1"/>
              <a:t>une</a:t>
            </a:r>
            <a:r>
              <a:rPr lang="en-CA" altLang="en-US" dirty="0"/>
              <a:t> séance </a:t>
            </a:r>
            <a:r>
              <a:rPr lang="en-CA" altLang="en-US" dirty="0" err="1"/>
              <a:t>d'introduction</a:t>
            </a:r>
            <a:r>
              <a:rPr lang="en-CA" altLang="en-US" dirty="0"/>
              <a:t> au </a:t>
            </a:r>
            <a:r>
              <a:rPr lang="en-CA" altLang="en-US" dirty="0" err="1"/>
              <a:t>cours</a:t>
            </a:r>
            <a:r>
              <a:rPr lang="en-CA" altLang="en-US" dirty="0"/>
              <a:t> de </a:t>
            </a:r>
            <a:r>
              <a:rPr lang="en-CA" altLang="en-US" dirty="0" err="1"/>
              <a:t>laquelle</a:t>
            </a:r>
            <a:r>
              <a:rPr lang="en-CA" altLang="en-US" dirty="0"/>
              <a:t> je </a:t>
            </a:r>
            <a:r>
              <a:rPr lang="en-CA" altLang="en-US" dirty="0" err="1"/>
              <a:t>donnerai</a:t>
            </a:r>
            <a:r>
              <a:rPr lang="en-CA" altLang="en-US" dirty="0"/>
              <a:t> plus de </a:t>
            </a:r>
            <a:r>
              <a:rPr lang="en-CA" altLang="en-US" dirty="0" err="1"/>
              <a:t>détails</a:t>
            </a:r>
            <a:r>
              <a:rPr lang="en-CA" altLang="en-US" dirty="0"/>
              <a:t> et </a:t>
            </a:r>
            <a:r>
              <a:rPr lang="en-CA" altLang="en-US" dirty="0" err="1"/>
              <a:t>ferai</a:t>
            </a:r>
            <a:r>
              <a:rPr lang="en-CA" altLang="en-US" dirty="0"/>
              <a:t> </a:t>
            </a:r>
            <a:r>
              <a:rPr lang="en-CA" altLang="en-US" dirty="0" err="1"/>
              <a:t>une</a:t>
            </a:r>
            <a:r>
              <a:rPr lang="en-CA" altLang="en-US" dirty="0"/>
              <a:t> </a:t>
            </a:r>
            <a:r>
              <a:rPr lang="en-CA" altLang="en-US" dirty="0" err="1"/>
              <a:t>démonstration</a:t>
            </a:r>
            <a:r>
              <a:rPr lang="en-CA" altLang="en-US" dirty="0"/>
              <a:t> du </a:t>
            </a:r>
            <a:r>
              <a:rPr lang="en-CA" altLang="en-US" dirty="0" err="1"/>
              <a:t>système</a:t>
            </a:r>
            <a:r>
              <a:rPr lang="en-CA" altLang="en-US" dirty="0"/>
              <a:t>.</a:t>
            </a:r>
            <a:endParaRPr lang="en-US" altLang="en-US" dirty="0"/>
          </a:p>
          <a:p>
            <a:pPr eaLnBrk="1" hangingPunct="1"/>
            <a:endParaRPr lang="en-US" altLang="en-US" dirty="0"/>
          </a:p>
          <a:p>
            <a:pPr eaLnBrk="1" hangingPunct="1"/>
            <a:endParaRPr lang="en-US" altLang="en-US" dirty="0"/>
          </a:p>
          <a:p>
            <a:pPr eaLnBrk="1" hangingPunct="1"/>
            <a:endParaRPr lang="en-US" altLang="en-US" dirty="0"/>
          </a:p>
          <a:p>
            <a:endParaRPr lang="en-CA" altLang="en-US" dirty="0"/>
          </a:p>
        </p:txBody>
      </p:sp>
      <p:sp>
        <p:nvSpPr>
          <p:cNvPr id="40964" name="Slide Number Placeholder 3">
            <a:extLst>
              <a:ext uri="{FF2B5EF4-FFF2-40B4-BE49-F238E27FC236}">
                <a16:creationId xmlns:a16="http://schemas.microsoft.com/office/drawing/2014/main" id="{3977F881-0AFB-BACD-7E0F-B4347B6CFB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D006219-A7B3-4A6F-AB72-D5920222C532}" type="slidenum">
              <a:rPr lang="en-CA" altLang="en-US" smtClean="0"/>
              <a:t>12</a:t>
            </a:fld>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8949091E-3788-4561-AD23-D8B6D497A1AF}" type="slidenum">
              <a:rPr lang="en-CA" altLang="en-US" smtClean="0"/>
              <a:t>13</a:t>
            </a:fld>
            <a:endParaRPr lang="en-CA" altLang="en-US"/>
          </a:p>
        </p:txBody>
      </p:sp>
    </p:spTree>
    <p:extLst>
      <p:ext uri="{BB962C8B-B14F-4D97-AF65-F5344CB8AC3E}">
        <p14:creationId xmlns:p14="http://schemas.microsoft.com/office/powerpoint/2010/main" val="339477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C4063FB-9109-6725-6369-36D6F2A23A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044FAC09-2D40-D4F1-ED4C-308E03E809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5060" name="Slide Number Placeholder 3">
            <a:extLst>
              <a:ext uri="{FF2B5EF4-FFF2-40B4-BE49-F238E27FC236}">
                <a16:creationId xmlns:a16="http://schemas.microsoft.com/office/drawing/2014/main" id="{3880E303-B4C4-6E15-84A5-F65CB7CA75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41E13A4-469A-4741-A6C1-87403735ACD7}" type="slidenum">
              <a:rPr lang="en-CA" altLang="en-US" smtClean="0"/>
              <a:t>14</a:t>
            </a:fld>
            <a:endParaRPr lang="en-C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8949091E-3788-4561-AD23-D8B6D497A1AF}" type="slidenum">
              <a:rPr lang="en-CA" altLang="en-US" smtClean="0"/>
              <a:t>15</a:t>
            </a:fld>
            <a:endParaRPr lang="en-CA" altLang="en-US"/>
          </a:p>
        </p:txBody>
      </p:sp>
    </p:spTree>
    <p:extLst>
      <p:ext uri="{BB962C8B-B14F-4D97-AF65-F5344CB8AC3E}">
        <p14:creationId xmlns:p14="http://schemas.microsoft.com/office/powerpoint/2010/main" val="107256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8949091E-3788-4561-AD23-D8B6D497A1AF}" type="slidenum">
              <a:rPr lang="en-CA" altLang="en-US" smtClean="0"/>
              <a:t>16</a:t>
            </a:fld>
            <a:endParaRPr lang="en-CA" altLang="en-US"/>
          </a:p>
        </p:txBody>
      </p:sp>
    </p:spTree>
    <p:extLst>
      <p:ext uri="{BB962C8B-B14F-4D97-AF65-F5344CB8AC3E}">
        <p14:creationId xmlns:p14="http://schemas.microsoft.com/office/powerpoint/2010/main" val="819762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8949091E-3788-4561-AD23-D8B6D497A1AF}" type="slidenum">
              <a:rPr lang="en-CA" altLang="en-US" smtClean="0"/>
              <a:t>17</a:t>
            </a:fld>
            <a:endParaRPr lang="en-CA" altLang="en-US"/>
          </a:p>
        </p:txBody>
      </p:sp>
    </p:spTree>
    <p:extLst>
      <p:ext uri="{BB962C8B-B14F-4D97-AF65-F5344CB8AC3E}">
        <p14:creationId xmlns:p14="http://schemas.microsoft.com/office/powerpoint/2010/main" val="3261353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8949091E-3788-4561-AD23-D8B6D497A1AF}" type="slidenum">
              <a:rPr lang="en-CA" altLang="en-US" smtClean="0"/>
              <a:t>18</a:t>
            </a:fld>
            <a:endParaRPr lang="en-CA" altLang="en-US"/>
          </a:p>
        </p:txBody>
      </p:sp>
    </p:spTree>
    <p:extLst>
      <p:ext uri="{BB962C8B-B14F-4D97-AF65-F5344CB8AC3E}">
        <p14:creationId xmlns:p14="http://schemas.microsoft.com/office/powerpoint/2010/main" val="1257771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8949091E-3788-4561-AD23-D8B6D497A1AF}" type="slidenum">
              <a:rPr lang="en-CA" altLang="en-US" smtClean="0"/>
              <a:t>21</a:t>
            </a:fld>
            <a:endParaRPr lang="en-CA" altLang="en-US"/>
          </a:p>
        </p:txBody>
      </p:sp>
    </p:spTree>
    <p:extLst>
      <p:ext uri="{BB962C8B-B14F-4D97-AF65-F5344CB8AC3E}">
        <p14:creationId xmlns:p14="http://schemas.microsoft.com/office/powerpoint/2010/main" val="3849229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Très proche du virus de la stomatite vésiculaire, puis des maladies aquatiques (Pike Fry Rhabdovirus et Spring Viremia of Carp virus).</a:t>
            </a:r>
          </a:p>
          <a:p>
            <a:endParaRPr lang="en-CA" dirty="0"/>
          </a:p>
        </p:txBody>
      </p:sp>
      <p:sp>
        <p:nvSpPr>
          <p:cNvPr id="4" name="Slide Number Placeholder 3"/>
          <p:cNvSpPr>
            <a:spLocks noGrp="1"/>
          </p:cNvSpPr>
          <p:nvPr>
            <p:ph type="sldNum" sz="quarter" idx="5"/>
          </p:nvPr>
        </p:nvSpPr>
        <p:spPr/>
        <p:txBody>
          <a:bodyPr/>
          <a:lstStyle/>
          <a:p>
            <a:pPr>
              <a:defRPr/>
            </a:pPr>
            <a:fld id="{8949091E-3788-4561-AD23-D8B6D497A1AF}" type="slidenum">
              <a:rPr lang="en-CA" altLang="en-US" smtClean="0"/>
              <a:t>22</a:t>
            </a:fld>
            <a:endParaRPr lang="en-CA" altLang="en-US"/>
          </a:p>
        </p:txBody>
      </p:sp>
    </p:spTree>
    <p:extLst>
      <p:ext uri="{BB962C8B-B14F-4D97-AF65-F5344CB8AC3E}">
        <p14:creationId xmlns:p14="http://schemas.microsoft.com/office/powerpoint/2010/main" val="1063856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5899ACC-A9BA-5CFC-EE3C-F482357758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15F037A6-349E-EDFE-E1B6-B6566AB82B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1508" name="Slide Number Placeholder 3">
            <a:extLst>
              <a:ext uri="{FF2B5EF4-FFF2-40B4-BE49-F238E27FC236}">
                <a16:creationId xmlns:a16="http://schemas.microsoft.com/office/drawing/2014/main" id="{90871F46-AA10-B3EB-7C8C-D213DD748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9C6CA0F-F6D6-48CB-8A5A-5B58EE393D00}" type="slidenum">
              <a:rPr lang="en-CA" altLang="en-US" smtClean="0"/>
              <a:t>2</a:t>
            </a:fld>
            <a:endParaRPr lang="en-CA"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8949091E-3788-4561-AD23-D8B6D497A1AF}" type="slidenum">
              <a:rPr lang="en-CA" altLang="en-US" smtClean="0"/>
              <a:t>23</a:t>
            </a:fld>
            <a:endParaRPr lang="en-CA" altLang="en-US"/>
          </a:p>
        </p:txBody>
      </p:sp>
    </p:spTree>
    <p:extLst>
      <p:ext uri="{BB962C8B-B14F-4D97-AF65-F5344CB8AC3E}">
        <p14:creationId xmlns:p14="http://schemas.microsoft.com/office/powerpoint/2010/main" val="3399656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8949091E-3788-4561-AD23-D8B6D497A1AF}" type="slidenum">
              <a:rPr lang="en-CA" altLang="en-US" smtClean="0"/>
              <a:t>24</a:t>
            </a:fld>
            <a:endParaRPr lang="en-CA" altLang="en-US"/>
          </a:p>
        </p:txBody>
      </p:sp>
    </p:spTree>
    <p:extLst>
      <p:ext uri="{BB962C8B-B14F-4D97-AF65-F5344CB8AC3E}">
        <p14:creationId xmlns:p14="http://schemas.microsoft.com/office/powerpoint/2010/main" val="3702469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5FF37B8-8DD0-EC6E-6874-99D6998F66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46DA804F-6649-D4DC-77B9-707DFFB582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3556" name="Slide Number Placeholder 3">
            <a:extLst>
              <a:ext uri="{FF2B5EF4-FFF2-40B4-BE49-F238E27FC236}">
                <a16:creationId xmlns:a16="http://schemas.microsoft.com/office/drawing/2014/main" id="{EFAFDDBC-8EC4-4A3A-F595-B6BDC836AD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23DE2F3-F8EB-45C5-A66E-03E0ACD1E491}" type="slidenum">
              <a:rPr lang="en-CA" altLang="en-US" smtClean="0"/>
              <a:t>3</a:t>
            </a:fld>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EB3328A-0069-9CF5-9F9F-BA100FFD10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C39AAEC-1DCF-E824-952B-0552D368C6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Sur la droite, vous pouvez voir la représentation géographique des répondants à l'enquête au Canada, qui correspond assez bien à la répartition de nos membres : la majorité se trouve en Ontario, suivie du Québec, puis de la Colombie-Britannique, de l'Alberta et de la Saskatchewan.</a:t>
            </a:r>
          </a:p>
        </p:txBody>
      </p:sp>
      <p:sp>
        <p:nvSpPr>
          <p:cNvPr id="25604" name="Slide Number Placeholder 3">
            <a:extLst>
              <a:ext uri="{FF2B5EF4-FFF2-40B4-BE49-F238E27FC236}">
                <a16:creationId xmlns:a16="http://schemas.microsoft.com/office/drawing/2014/main" id="{9A2A2FFF-866C-E5C6-3622-8CECD68F2C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AC9C646-68D5-40E2-B955-DFF9260D843D}" type="slidenum">
              <a:rPr lang="en-CA" altLang="en-US" smtClean="0"/>
              <a:t>4</a:t>
            </a:fld>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E141DC4-3444-1E0C-A6E9-67D2D7EC86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2110626-9486-BA9D-1D61-FE0F5E1924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À la question de savoir dans quels domaines les produits/actions du CEZD vous ont aidé. En choisissant parmi les options suivantes : sensibilisation aux maladies, préparation, réponse ou autre. Nous avons obtenu des résultats très similaires à ceux des années précédentes, principalement en ce qui concerne la sensibilisation aux maladies, mais nous constatons également de légères augmentations dans les catégories "préparation" et "réaction". </a:t>
            </a:r>
          </a:p>
          <a:p>
            <a:endParaRPr lang="en-CA" altLang="en-US" dirty="0"/>
          </a:p>
          <a:p>
            <a:r>
              <a:rPr lang="en-CA" altLang="en-US" dirty="0"/>
              <a:t>36 répondants (41%) ont choisi les trois options</a:t>
            </a:r>
          </a:p>
          <a:p>
            <a:endParaRPr lang="en-CA" altLang="en-US" dirty="0"/>
          </a:p>
          <a:p>
            <a:r>
              <a:rPr lang="en-CA" altLang="en-US" dirty="0"/>
              <a:t>Autres mentions : Prévalence, recherche, planification académique/enseignement/demande de subvention, surveillance</a:t>
            </a:r>
          </a:p>
          <a:p>
            <a:endParaRPr lang="en-CA" altLang="en-US" dirty="0"/>
          </a:p>
        </p:txBody>
      </p:sp>
      <p:sp>
        <p:nvSpPr>
          <p:cNvPr id="27652" name="Slide Number Placeholder 3">
            <a:extLst>
              <a:ext uri="{FF2B5EF4-FFF2-40B4-BE49-F238E27FC236}">
                <a16:creationId xmlns:a16="http://schemas.microsoft.com/office/drawing/2014/main" id="{1ED66A76-F1EF-278D-F18C-E99D5EC39C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6E75A0D-8C26-475B-A8D9-8FC349534EB0}" type="slidenum">
              <a:rPr lang="en-CA" altLang="en-US" smtClean="0"/>
              <a:t>5</a:t>
            </a:fld>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D1D28CA-9B90-4F95-3DE6-8712FB83CE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0BE50F0-B772-CB0A-EE98-8E862F6EC8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9700" name="Slide Number Placeholder 3">
            <a:extLst>
              <a:ext uri="{FF2B5EF4-FFF2-40B4-BE49-F238E27FC236}">
                <a16:creationId xmlns:a16="http://schemas.microsoft.com/office/drawing/2014/main" id="{655010AF-F52B-9D59-0822-7907DC588B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90C661A-F170-4180-A5B0-CEABE9F1BB97}" type="slidenum">
              <a:rPr lang="en-CA" altLang="en-US" smtClean="0"/>
              <a:t>6</a:t>
            </a:fld>
            <a:endParaRPr lang="en-C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9709420-572C-9F44-62B3-9FD887A1A8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C8B83B00-366C-488F-054C-B193DBE445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Nous avons également posé quelques questions concernant nos rapports (hebdomadaires et spécifiques à une discipline qui sont fournis lors des appels du réseau CAHSS).</a:t>
            </a:r>
          </a:p>
          <a:p>
            <a:endParaRPr lang="en-US" altLang="en-US" dirty="0"/>
          </a:p>
          <a:p>
            <a:r>
              <a:rPr lang="en-US" altLang="en-US" dirty="0"/>
              <a:t>86 répondants ont indiqué que le rapport hebdomadaire actuel sur le renseignement répondait à leurs besoins en matière d'alerte précoce.</a:t>
            </a:r>
          </a:p>
          <a:p>
            <a:endParaRPr lang="en-US" altLang="en-US" dirty="0"/>
          </a:p>
          <a:p>
            <a:r>
              <a:rPr lang="en-US" altLang="en-US" dirty="0"/>
              <a:t>Le rapport pourrait être amélioré de plusieurs façons :</a:t>
            </a:r>
          </a:p>
          <a:p>
            <a:r>
              <a:rPr lang="en-US" altLang="en-US" dirty="0"/>
              <a:t>- inclure plus d'informations sur la fièvre aphteuse</a:t>
            </a:r>
          </a:p>
          <a:p>
            <a:r>
              <a:rPr lang="en-US" altLang="en-US" dirty="0"/>
              <a:t>- des rapports plus opportuns (ce point a déjà été abordé dans les priorités de l'année dernière lorsque nous avons posé la question des rapports quotidiens, mais il a été considéré comme une faible priorité)</a:t>
            </a:r>
          </a:p>
          <a:p>
            <a:r>
              <a:rPr lang="en-US" altLang="en-US" dirty="0"/>
              <a:t>- l'ajout d'un contexte supplémentaire concernant l'évaluation des signaux dans le temps</a:t>
            </a:r>
          </a:p>
          <a:p>
            <a:r>
              <a:rPr lang="en-US" altLang="en-US" dirty="0"/>
              <a:t>- et réduction de la répétitivité/répétition des informations (ce point a été quelque peu soulevé car les signaux pertinents sont répétés tout au long du rapport, mais cela est dû au fait que le rapport initial que nous avons produit pendant les trois premières années ne contenait que les signaux pertinents et que certains membres de la communauté ne voulaient lire que ces informations, tandis que d'autres voulaient être informés des nouveaux signaux (moins pertinents) et des situations en cours. C'est pourquoi nous conservons la section la plus pertinente pour ceux qui ne lisent que celle-ci, et les informations se répètent dans les autres sections.</a:t>
            </a:r>
          </a:p>
          <a:p>
            <a:endParaRPr lang="en-CA" altLang="en-US" dirty="0"/>
          </a:p>
          <a:p>
            <a:r>
              <a:rPr lang="en-CA" altLang="en-US" dirty="0"/>
              <a:t>Ce qui nous amène au tableau indiquant les sections du rapport que les membres lisent. Comme vous pouvez le constater, toutes les sections sont lues. </a:t>
            </a:r>
          </a:p>
          <a:p>
            <a:r>
              <a:rPr lang="en-CA" altLang="en-US" dirty="0"/>
              <a:t>- 67 répondants ont indiqué avoir lu toutes les sections du rapport</a:t>
            </a:r>
          </a:p>
          <a:p>
            <a:r>
              <a:rPr lang="en-CA" altLang="en-US" dirty="0"/>
              <a:t>- quelques répondants ont indiqué seulement les signaux pertinents et les nouveaux événements (donc seulement la première page en général)</a:t>
            </a:r>
          </a:p>
          <a:p>
            <a:endParaRPr lang="en-CA" altLang="en-US" dirty="0"/>
          </a:p>
          <a:p>
            <a:r>
              <a:rPr lang="en-CA" altLang="en-US" dirty="0"/>
              <a:t>Nous avons également demandé s'il était utile d'inclure le nombre de semaines pendant lesquelles un événement a fait l'objet d'un rapport (dans la section sur les événements continus) et la majorité (72 répondants) a indiqué que cela apportait une valeur ajoutée.</a:t>
            </a:r>
          </a:p>
          <a:p>
            <a:endParaRPr lang="en-CA" altLang="en-US" dirty="0"/>
          </a:p>
          <a:p>
            <a:endParaRPr lang="en-CA" altLang="en-US" dirty="0"/>
          </a:p>
          <a:p>
            <a:r>
              <a:rPr lang="en-CA" altLang="en-US" dirty="0"/>
              <a:t>Passons maintenant aux rapports spécifiques aux disciplines qui sont fournis lors des appels trimestriels du réseau CAHSS - il y a 7 réseaux différents sur lesquels nous faisons rapport (comme indiqué par les petites icônes en dessous, nous avons les porcs, les vecteurs, les équidés, la volaille, le bœuf, les petits ruminants et les animaux de compagnie) et ces rapports sont dans un format différent de notre rapport d'information hebdomadaire puisqu'ils sont résumés dans une présentation </a:t>
            </a:r>
            <a:r>
              <a:rPr lang="en-CA" altLang="en-US" dirty="0" err="1"/>
              <a:t>Powerpoint. </a:t>
            </a:r>
          </a:p>
          <a:p>
            <a:endParaRPr lang="en-CA" altLang="en-US" dirty="0"/>
          </a:p>
          <a:p>
            <a:r>
              <a:rPr lang="en-CA" altLang="en-US" dirty="0"/>
              <a:t>Dans notre enquête, lorsque nous avons demandé si les membres de la communauté avaient reçu ces rapports, seuls 30 ont indiqué qu'ils les avaient reçus, mais sur ces 30, 29 ont déclaré qu'ils apportaient une valeur ajoutée. Cependant, il était clair que nous devions sensibiliser les gens, car il est probable que seules les personnes participant aux appels du réseau étaient au courant de leur existence. Nous partageons donc désormais les rapports par le biais de notifications de groupe (mais c'est un peu délicat car les réunions trimestrielles diffèrent pour chaque réseau et nous ne voulons pas envoyer trop de notifications, donc à partir de maintenant, lorsqu'un rapport est terminé et présenté au réseau, nous inclurons des liens vers ce rapport dans la section du rapport hebdomadaire consacrée à la recherche scientifique, aux rapports et aux conseils.</a:t>
            </a:r>
          </a:p>
          <a:p>
            <a:endParaRPr lang="en-CA" altLang="en-US" dirty="0"/>
          </a:p>
          <a:p>
            <a:r>
              <a:rPr lang="en-CA" altLang="en-US" dirty="0"/>
              <a:t>Je tiens à remercier tous ceux qui ont répondu à l'enquête et nous ont fait part de leurs commentaires.</a:t>
            </a:r>
          </a:p>
          <a:p>
            <a:endParaRPr lang="en-CA" altLang="en-US" dirty="0"/>
          </a:p>
          <a:p>
            <a:r>
              <a:rPr lang="en-CA" altLang="en-US" dirty="0"/>
              <a:t>Certaines questions ont été posées sur la création du rapport hebdomadaire de renseignements, que j'ai abordé, mais je peux maintenant passer rapidement en revue notre processus de renseignements sur les maladies </a:t>
            </a:r>
          </a:p>
        </p:txBody>
      </p:sp>
      <p:sp>
        <p:nvSpPr>
          <p:cNvPr id="31748" name="Slide Number Placeholder 3">
            <a:extLst>
              <a:ext uri="{FF2B5EF4-FFF2-40B4-BE49-F238E27FC236}">
                <a16:creationId xmlns:a16="http://schemas.microsoft.com/office/drawing/2014/main" id="{B7C304B7-5AF6-9EFD-EB2F-93E5EA1FC9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720FC2F-3974-417B-8EF2-8934AEC3BE62}" type="slidenum">
              <a:rPr lang="en-CA" altLang="en-US" smtClean="0"/>
              <a:t>7</a:t>
            </a:fld>
            <a:endParaRPr lang="en-CA"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C6E2394-8D41-010D-FE17-B91FDF57A4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A49FA629-667C-AEDC-2819-7522CAB415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altLang="en-US" b="1" dirty="0" err="1"/>
              <a:t>Voici</a:t>
            </a:r>
            <a:r>
              <a:rPr lang="en-CA" altLang="en-US" b="1" dirty="0"/>
              <a:t> </a:t>
            </a:r>
            <a:r>
              <a:rPr lang="en-CA" altLang="en-US" b="1" dirty="0" err="1"/>
              <a:t>donc</a:t>
            </a:r>
            <a:r>
              <a:rPr lang="en-CA" altLang="en-US" b="1" dirty="0"/>
              <a:t> </a:t>
            </a:r>
            <a:r>
              <a:rPr lang="en-CA" altLang="en-US" b="1" dirty="0" err="1"/>
              <a:t>notre</a:t>
            </a:r>
            <a:r>
              <a:rPr lang="en-CA" altLang="en-US" b="1" dirty="0"/>
              <a:t> processus de </a:t>
            </a:r>
            <a:r>
              <a:rPr lang="en-CA" altLang="en-US" b="1" dirty="0" err="1"/>
              <a:t>veille</a:t>
            </a:r>
            <a:r>
              <a:rPr lang="en-CA" altLang="en-US" b="1" dirty="0"/>
              <a:t> </a:t>
            </a:r>
            <a:r>
              <a:rPr lang="en-CA" altLang="en-US" b="1" dirty="0" err="1"/>
              <a:t>épidémiologique</a:t>
            </a:r>
            <a:r>
              <a:rPr lang="en-CA" altLang="en-US" b="1" dirty="0"/>
              <a:t>, qui </a:t>
            </a:r>
            <a:r>
              <a:rPr lang="en-CA" altLang="en-US" b="1" dirty="0" err="1"/>
              <a:t>comporte</a:t>
            </a:r>
            <a:r>
              <a:rPr lang="en-CA" altLang="en-US" b="1" dirty="0"/>
              <a:t> cinq étapes : </a:t>
            </a:r>
            <a:r>
              <a:rPr lang="en-CA" altLang="en-US" b="1" dirty="0" err="1"/>
              <a:t>filtrage</a:t>
            </a:r>
            <a:r>
              <a:rPr lang="en-CA" altLang="en-US" b="1" dirty="0"/>
              <a:t>, </a:t>
            </a:r>
            <a:r>
              <a:rPr lang="en-CA" altLang="en-US" b="1" dirty="0" err="1"/>
              <a:t>intégration</a:t>
            </a:r>
            <a:r>
              <a:rPr lang="en-CA" altLang="en-US" b="1" dirty="0"/>
              <a:t>, identification, </a:t>
            </a:r>
            <a:r>
              <a:rPr lang="en-CA" altLang="en-US" b="1" dirty="0" err="1"/>
              <a:t>évaluation</a:t>
            </a:r>
            <a:r>
              <a:rPr lang="en-CA" altLang="en-US" b="1" dirty="0"/>
              <a:t> et diffusion.</a:t>
            </a:r>
          </a:p>
          <a:p>
            <a:pPr eaLnBrk="1" hangingPunct="1"/>
            <a:endParaRPr lang="en-CA" altLang="en-US" b="1" dirty="0"/>
          </a:p>
          <a:p>
            <a:pPr eaLnBrk="1" hangingPunct="1"/>
            <a:r>
              <a:rPr lang="en-CA" altLang="en-US" b="1" dirty="0"/>
              <a:t>Pour la filtration</a:t>
            </a:r>
          </a:p>
          <a:p>
            <a:pPr eaLnBrk="1" hangingPunct="1"/>
            <a:r>
              <a:rPr lang="en-US" altLang="en-US" dirty="0"/>
              <a:t>La CMEZ </a:t>
            </a:r>
            <a:r>
              <a:rPr lang="en-US" altLang="en-US" dirty="0" err="1"/>
              <a:t>utilise</a:t>
            </a:r>
            <a:r>
              <a:rPr lang="en-US" altLang="en-US" dirty="0"/>
              <a:t> RCRSP et ICIW pour </a:t>
            </a:r>
            <a:r>
              <a:rPr lang="en-US" altLang="en-US" dirty="0" err="1"/>
              <a:t>effectuer</a:t>
            </a:r>
            <a:r>
              <a:rPr lang="en-US" altLang="en-US" dirty="0"/>
              <a:t> </a:t>
            </a:r>
            <a:r>
              <a:rPr lang="en-US" altLang="en-US" dirty="0" err="1"/>
              <a:t>une</a:t>
            </a:r>
            <a:r>
              <a:rPr lang="en-US" altLang="en-US" dirty="0"/>
              <a:t> </a:t>
            </a:r>
            <a:r>
              <a:rPr lang="en-US" altLang="en-US" dirty="0" err="1"/>
              <a:t>analyse</a:t>
            </a:r>
            <a:r>
              <a:rPr lang="en-US" altLang="en-US" dirty="0"/>
              <a:t> </a:t>
            </a:r>
            <a:r>
              <a:rPr lang="en-US" altLang="en-US" dirty="0" err="1"/>
              <a:t>automatisée</a:t>
            </a:r>
            <a:r>
              <a:rPr lang="en-US" altLang="en-US" dirty="0"/>
              <a:t> de </a:t>
            </a:r>
            <a:r>
              <a:rPr lang="en-US" altLang="en-US" dirty="0" err="1"/>
              <a:t>l'environnement</a:t>
            </a:r>
            <a:r>
              <a:rPr lang="en-US" altLang="en-US" dirty="0"/>
              <a:t> et </a:t>
            </a:r>
            <a:r>
              <a:rPr lang="en-US" altLang="en-US" dirty="0" err="1"/>
              <a:t>filtrer</a:t>
            </a:r>
            <a:r>
              <a:rPr lang="en-US" altLang="en-US" dirty="0"/>
              <a:t> les </a:t>
            </a:r>
            <a:r>
              <a:rPr lang="en-US" altLang="en-US" dirty="0" err="1"/>
              <a:t>signaux</a:t>
            </a:r>
            <a:r>
              <a:rPr lang="en-US" altLang="en-US" dirty="0"/>
              <a:t> de maladies </a:t>
            </a:r>
            <a:r>
              <a:rPr lang="en-US" altLang="en-US" dirty="0" err="1"/>
              <a:t>émergentes</a:t>
            </a:r>
            <a:r>
              <a:rPr lang="en-US" altLang="en-US" dirty="0"/>
              <a:t> et </a:t>
            </a:r>
            <a:r>
              <a:rPr lang="en-US" altLang="en-US" dirty="0" err="1"/>
              <a:t>zoonotiques</a:t>
            </a:r>
            <a:r>
              <a:rPr lang="en-US" altLang="en-US" dirty="0"/>
              <a:t>.</a:t>
            </a:r>
          </a:p>
          <a:p>
            <a:pPr eaLnBrk="1" hangingPunct="1"/>
            <a:endParaRPr lang="en-US" altLang="en-US" dirty="0"/>
          </a:p>
          <a:p>
            <a:pPr eaLnBrk="1" hangingPunct="1">
              <a:spcBef>
                <a:spcPct val="0"/>
              </a:spcBef>
            </a:pPr>
            <a:r>
              <a:rPr lang="en-CA" altLang="en-US" dirty="0" err="1"/>
              <a:t>Cela</a:t>
            </a:r>
            <a:r>
              <a:rPr lang="en-CA" altLang="en-US" dirty="0"/>
              <a:t> </a:t>
            </a:r>
            <a:r>
              <a:rPr lang="en-CA" altLang="en-US" dirty="0" err="1"/>
              <a:t>signifie</a:t>
            </a:r>
            <a:r>
              <a:rPr lang="en-CA" altLang="en-US" dirty="0"/>
              <a:t> </a:t>
            </a:r>
            <a:r>
              <a:rPr lang="en-CA" altLang="en-US" dirty="0" err="1"/>
              <a:t>qu'une</a:t>
            </a:r>
            <a:r>
              <a:rPr lang="en-CA" altLang="en-US" dirty="0"/>
              <a:t> </a:t>
            </a:r>
            <a:r>
              <a:rPr lang="en-CA" altLang="en-US" dirty="0" err="1"/>
              <a:t>maladie</a:t>
            </a:r>
            <a:r>
              <a:rPr lang="en-CA" altLang="en-US" dirty="0"/>
              <a:t> </a:t>
            </a:r>
            <a:r>
              <a:rPr lang="en-CA" altLang="en-US" dirty="0" err="1"/>
              <a:t>ou</a:t>
            </a:r>
            <a:r>
              <a:rPr lang="en-CA" altLang="en-US" dirty="0"/>
              <a:t> un </a:t>
            </a:r>
            <a:r>
              <a:rPr lang="en-CA" altLang="en-US" dirty="0" err="1"/>
              <a:t>événement</a:t>
            </a:r>
            <a:r>
              <a:rPr lang="en-CA" altLang="en-US" dirty="0"/>
              <a:t> </a:t>
            </a:r>
            <a:r>
              <a:rPr lang="en-CA" altLang="en-US" dirty="0" err="1"/>
              <a:t>survient</a:t>
            </a:r>
            <a:r>
              <a:rPr lang="en-CA" altLang="en-US" dirty="0"/>
              <a:t> quelque part dans le monde et </a:t>
            </a:r>
            <a:r>
              <a:rPr lang="en-CA" altLang="en-US" dirty="0" err="1"/>
              <a:t>qu'il</a:t>
            </a:r>
            <a:r>
              <a:rPr lang="en-CA" altLang="en-US" dirty="0"/>
              <a:t> </a:t>
            </a:r>
            <a:r>
              <a:rPr lang="en-CA" altLang="en-US" dirty="0" err="1"/>
              <a:t>est</a:t>
            </a:r>
            <a:r>
              <a:rPr lang="en-CA" altLang="en-US" dirty="0"/>
              <a:t> </a:t>
            </a:r>
            <a:r>
              <a:rPr lang="en-CA" altLang="en-US" dirty="0" err="1"/>
              <a:t>rapporté</a:t>
            </a:r>
            <a:r>
              <a:rPr lang="en-CA" altLang="en-US" dirty="0"/>
              <a:t> </a:t>
            </a:r>
            <a:r>
              <a:rPr lang="en-CA" altLang="en-US" dirty="0" err="1"/>
              <a:t>publiquement</a:t>
            </a:r>
            <a:r>
              <a:rPr lang="en-CA" altLang="en-US" dirty="0"/>
              <a:t> à </a:t>
            </a:r>
            <a:r>
              <a:rPr lang="en-CA" altLang="en-US" dirty="0" err="1"/>
              <a:t>partir</a:t>
            </a:r>
            <a:r>
              <a:rPr lang="en-CA" altLang="en-US" dirty="0"/>
              <a:t> </a:t>
            </a:r>
            <a:r>
              <a:rPr lang="en-CA" altLang="en-US" dirty="0" err="1"/>
              <a:t>d'une</a:t>
            </a:r>
            <a:r>
              <a:rPr lang="en-CA" altLang="en-US" dirty="0"/>
              <a:t> </a:t>
            </a:r>
            <a:r>
              <a:rPr lang="en-CA" altLang="en-US" dirty="0" err="1"/>
              <a:t>variété</a:t>
            </a:r>
            <a:r>
              <a:rPr lang="en-CA" altLang="en-US" dirty="0"/>
              <a:t> de sources </a:t>
            </a:r>
            <a:r>
              <a:rPr lang="en-CA" altLang="en-US" dirty="0" err="1"/>
              <a:t>d'information</a:t>
            </a:r>
            <a:r>
              <a:rPr lang="en-CA" altLang="en-US" dirty="0"/>
              <a:t> ouvertes. En raison de la </a:t>
            </a:r>
            <a:r>
              <a:rPr lang="en-CA" altLang="en-US" dirty="0" err="1"/>
              <a:t>grande</a:t>
            </a:r>
            <a:r>
              <a:rPr lang="en-CA" altLang="en-US" dirty="0"/>
              <a:t> </a:t>
            </a:r>
            <a:r>
              <a:rPr lang="en-CA" altLang="en-US" dirty="0" err="1"/>
              <a:t>quantité</a:t>
            </a:r>
            <a:r>
              <a:rPr lang="en-CA" altLang="en-US" dirty="0"/>
              <a:t> de maladies et de sources </a:t>
            </a:r>
            <a:r>
              <a:rPr lang="en-CA" altLang="en-US" dirty="0" err="1"/>
              <a:t>d'information</a:t>
            </a:r>
            <a:r>
              <a:rPr lang="en-CA" altLang="en-US" dirty="0"/>
              <a:t>, nous </a:t>
            </a:r>
            <a:r>
              <a:rPr lang="en-CA" altLang="en-US" dirty="0" err="1"/>
              <a:t>avons</a:t>
            </a:r>
            <a:r>
              <a:rPr lang="en-CA" altLang="en-US" dirty="0"/>
              <a:t> </a:t>
            </a:r>
            <a:r>
              <a:rPr lang="en-CA" altLang="en-US" dirty="0" err="1"/>
              <a:t>besoin</a:t>
            </a:r>
            <a:r>
              <a:rPr lang="en-CA" altLang="en-US" dirty="0"/>
              <a:t> </a:t>
            </a:r>
            <a:r>
              <a:rPr lang="en-CA" altLang="en-US" dirty="0" err="1"/>
              <a:t>d'une</a:t>
            </a:r>
            <a:r>
              <a:rPr lang="en-CA" altLang="en-US" dirty="0"/>
              <a:t> </a:t>
            </a:r>
            <a:r>
              <a:rPr lang="en-CA" altLang="en-US" dirty="0" err="1"/>
              <a:t>technologie</a:t>
            </a:r>
            <a:r>
              <a:rPr lang="en-CA" altLang="en-US" dirty="0"/>
              <a:t> pour les </a:t>
            </a:r>
            <a:r>
              <a:rPr lang="en-CA" altLang="en-US" dirty="0" err="1"/>
              <a:t>filtrer</a:t>
            </a:r>
            <a:r>
              <a:rPr lang="en-CA" altLang="en-US" dirty="0"/>
              <a:t> (</a:t>
            </a:r>
            <a:r>
              <a:rPr lang="en-CA" altLang="en-US" dirty="0" err="1"/>
              <a:t>c'est</a:t>
            </a:r>
            <a:r>
              <a:rPr lang="en-CA" altLang="en-US" dirty="0"/>
              <a:t> </a:t>
            </a:r>
            <a:r>
              <a:rPr lang="en-CA" altLang="en-US" dirty="0" err="1"/>
              <a:t>ce</a:t>
            </a:r>
            <a:r>
              <a:rPr lang="en-CA" altLang="en-US" dirty="0"/>
              <a:t> que </a:t>
            </a:r>
            <a:r>
              <a:rPr lang="en-CA" altLang="en-US" dirty="0" err="1"/>
              <a:t>permet</a:t>
            </a:r>
            <a:r>
              <a:rPr lang="en-CA" altLang="en-US" dirty="0"/>
              <a:t> la </a:t>
            </a:r>
            <a:r>
              <a:rPr lang="en-CA" altLang="en-US" dirty="0" err="1"/>
              <a:t>technologie</a:t>
            </a:r>
            <a:r>
              <a:rPr lang="en-CA" altLang="en-US" dirty="0"/>
              <a:t> ICIW des plates-</a:t>
            </a:r>
            <a:r>
              <a:rPr lang="en-CA" altLang="en-US" dirty="0" err="1"/>
              <a:t>formes</a:t>
            </a:r>
            <a:r>
              <a:rPr lang="en-CA" altLang="en-US" dirty="0"/>
              <a:t> du RCRSP, qui applique un </a:t>
            </a:r>
            <a:r>
              <a:rPr lang="en-CA" altLang="en-US" dirty="0" err="1"/>
              <a:t>algorithme</a:t>
            </a:r>
            <a:r>
              <a:rPr lang="en-CA" altLang="en-US" dirty="0"/>
              <a:t> de </a:t>
            </a:r>
            <a:r>
              <a:rPr lang="en-CA" altLang="en-US" dirty="0" err="1"/>
              <a:t>filtrage</a:t>
            </a:r>
            <a:r>
              <a:rPr lang="en-CA" altLang="en-US" dirty="0"/>
              <a:t>).</a:t>
            </a:r>
          </a:p>
          <a:p>
            <a:pPr eaLnBrk="1" hangingPunct="1">
              <a:spcBef>
                <a:spcPct val="0"/>
              </a:spcBef>
            </a:pPr>
            <a:endParaRPr lang="en-CA" altLang="en-US" dirty="0"/>
          </a:p>
          <a:p>
            <a:pPr eaLnBrk="1" hangingPunct="1">
              <a:spcBef>
                <a:spcPct val="0"/>
              </a:spcBef>
            </a:pPr>
            <a:r>
              <a:rPr lang="en-CA" altLang="en-US" dirty="0" err="1"/>
              <a:t>L'algorithme</a:t>
            </a:r>
            <a:r>
              <a:rPr lang="en-CA" altLang="en-US" dirty="0"/>
              <a:t> utilise les </a:t>
            </a:r>
            <a:r>
              <a:rPr lang="en-CA" altLang="en-US" dirty="0" err="1"/>
              <a:t>noms</a:t>
            </a:r>
            <a:r>
              <a:rPr lang="en-CA" altLang="en-US" dirty="0"/>
              <a:t> et </a:t>
            </a:r>
            <a:r>
              <a:rPr lang="en-CA" altLang="en-US" dirty="0" err="1"/>
              <a:t>synonymes</a:t>
            </a:r>
            <a:r>
              <a:rPr lang="en-CA" altLang="en-US" dirty="0"/>
              <a:t> de dangers/maladies, la pertinence et la </a:t>
            </a:r>
            <a:r>
              <a:rPr lang="en-CA" altLang="en-US" dirty="0" err="1"/>
              <a:t>terminologie</a:t>
            </a:r>
            <a:r>
              <a:rPr lang="en-CA" altLang="en-US" dirty="0"/>
              <a:t> de </a:t>
            </a:r>
            <a:r>
              <a:rPr lang="en-CA" altLang="en-US" dirty="0" err="1"/>
              <a:t>l'importance</a:t>
            </a:r>
            <a:r>
              <a:rPr lang="en-CA" altLang="en-US" dirty="0"/>
              <a:t> pour </a:t>
            </a:r>
            <a:r>
              <a:rPr lang="en-CA" altLang="en-US" dirty="0" err="1"/>
              <a:t>filtrer</a:t>
            </a:r>
            <a:r>
              <a:rPr lang="en-CA" altLang="en-US" dirty="0"/>
              <a:t> les articles non </a:t>
            </a:r>
            <a:r>
              <a:rPr lang="en-CA" altLang="en-US" dirty="0" err="1"/>
              <a:t>pertinents</a:t>
            </a:r>
            <a:r>
              <a:rPr lang="en-CA" altLang="en-US" dirty="0"/>
              <a:t>.</a:t>
            </a:r>
            <a:endParaRPr lang="en-US" altLang="en-US" dirty="0"/>
          </a:p>
          <a:p>
            <a:pPr eaLnBrk="1" hangingPunct="1">
              <a:spcBef>
                <a:spcPct val="0"/>
              </a:spcBef>
            </a:pPr>
            <a:endParaRPr lang="en-CA" altLang="en-US" dirty="0"/>
          </a:p>
          <a:p>
            <a:pPr eaLnBrk="1" hangingPunct="1"/>
            <a:r>
              <a:rPr lang="en-CA" altLang="en-US" dirty="0"/>
              <a:t>Recherche </a:t>
            </a:r>
            <a:r>
              <a:rPr lang="en-CA" altLang="en-US" dirty="0" err="1"/>
              <a:t>automatisée</a:t>
            </a:r>
            <a:r>
              <a:rPr lang="en-CA" altLang="en-US" dirty="0"/>
              <a:t> de 21 sources </a:t>
            </a:r>
            <a:r>
              <a:rPr lang="en-CA" altLang="en-US" dirty="0" err="1"/>
              <a:t>d'information</a:t>
            </a:r>
            <a:r>
              <a:rPr lang="en-CA" altLang="en-US" dirty="0"/>
              <a:t> </a:t>
            </a:r>
            <a:r>
              <a:rPr lang="en-CA" altLang="en-US" dirty="0" err="1"/>
              <a:t>fiables</a:t>
            </a:r>
            <a:endParaRPr lang="en-CA" altLang="en-US" dirty="0"/>
          </a:p>
          <a:p>
            <a:pPr eaLnBrk="1" hangingPunct="1"/>
            <a:r>
              <a:rPr lang="en-CA" altLang="en-US" dirty="0"/>
              <a:t>Recherche </a:t>
            </a:r>
            <a:r>
              <a:rPr lang="en-CA" altLang="en-US" dirty="0" err="1"/>
              <a:t>manuelle</a:t>
            </a:r>
            <a:r>
              <a:rPr lang="en-CA" altLang="en-US" dirty="0"/>
              <a:t> de ~10</a:t>
            </a:r>
          </a:p>
          <a:p>
            <a:pPr eaLnBrk="1" hangingPunct="1"/>
            <a:endParaRPr lang="en-US" altLang="en-US" dirty="0"/>
          </a:p>
          <a:p>
            <a:pPr eaLnBrk="1" hangingPunct="1"/>
            <a:r>
              <a:rPr lang="en-CA" altLang="en-US" b="1" dirty="0" err="1"/>
              <a:t>Intégration</a:t>
            </a:r>
            <a:endParaRPr lang="en-CA" altLang="en-US" b="1" dirty="0"/>
          </a:p>
          <a:p>
            <a:pPr eaLnBrk="1" hangingPunct="1"/>
            <a:r>
              <a:rPr lang="en-US" altLang="en-US" dirty="0" err="1"/>
              <a:t>C'est</a:t>
            </a:r>
            <a:r>
              <a:rPr lang="en-US" altLang="en-US" dirty="0"/>
              <a:t> </a:t>
            </a:r>
            <a:r>
              <a:rPr lang="en-US" altLang="en-US" dirty="0" err="1"/>
              <a:t>là</a:t>
            </a:r>
            <a:r>
              <a:rPr lang="en-US" altLang="en-US" dirty="0"/>
              <a:t> que les perspectives des </a:t>
            </a:r>
            <a:r>
              <a:rPr lang="en-US" altLang="en-US" dirty="0" err="1"/>
              <a:t>membres</a:t>
            </a:r>
            <a:r>
              <a:rPr lang="en-US" altLang="en-US" dirty="0"/>
              <a:t> de la </a:t>
            </a:r>
            <a:r>
              <a:rPr lang="en-US" altLang="en-US" dirty="0" err="1"/>
              <a:t>communauté</a:t>
            </a:r>
            <a:r>
              <a:rPr lang="en-US" altLang="en-US" dirty="0"/>
              <a:t> </a:t>
            </a:r>
            <a:r>
              <a:rPr lang="en-US" altLang="en-US" dirty="0" err="1"/>
              <a:t>sont</a:t>
            </a:r>
            <a:r>
              <a:rPr lang="en-US" altLang="en-US" dirty="0"/>
              <a:t> </a:t>
            </a:r>
            <a:r>
              <a:rPr lang="en-US" altLang="en-US" dirty="0" err="1"/>
              <a:t>intégrées</a:t>
            </a:r>
            <a:r>
              <a:rPr lang="en-US" altLang="en-US" dirty="0"/>
              <a:t> par le </a:t>
            </a:r>
            <a:r>
              <a:rPr lang="en-US" altLang="en-US" dirty="0" err="1"/>
              <a:t>biais</a:t>
            </a:r>
            <a:r>
              <a:rPr lang="en-US" altLang="en-US" dirty="0"/>
              <a:t> de </a:t>
            </a:r>
            <a:r>
              <a:rPr lang="en-US" altLang="en-US" dirty="0" err="1"/>
              <a:t>l'évaluation</a:t>
            </a:r>
            <a:r>
              <a:rPr lang="en-US" altLang="en-US" dirty="0"/>
              <a:t> des </a:t>
            </a:r>
            <a:r>
              <a:rPr lang="en-US" altLang="en-US" dirty="0" err="1"/>
              <a:t>signaux</a:t>
            </a:r>
            <a:r>
              <a:rPr lang="en-US" altLang="en-US" dirty="0"/>
              <a:t> au sein de ICIW </a:t>
            </a:r>
            <a:r>
              <a:rPr lang="en-US" altLang="en-US" dirty="0" err="1"/>
              <a:t>afin</a:t>
            </a:r>
            <a:r>
              <a:rPr lang="en-US" altLang="en-US" dirty="0"/>
              <a:t> de </a:t>
            </a:r>
            <a:r>
              <a:rPr lang="en-US" altLang="en-US" dirty="0" err="1"/>
              <a:t>déterminer</a:t>
            </a:r>
            <a:r>
              <a:rPr lang="en-US" altLang="en-US" dirty="0"/>
              <a:t> la pertinence des </a:t>
            </a:r>
            <a:r>
              <a:rPr lang="en-US" altLang="en-US" dirty="0" err="1"/>
              <a:t>signaux</a:t>
            </a:r>
            <a:r>
              <a:rPr lang="en-US" altLang="en-US" dirty="0"/>
              <a:t> pour le Canada. Nous </a:t>
            </a:r>
            <a:r>
              <a:rPr lang="en-US" altLang="en-US" dirty="0" err="1"/>
              <a:t>disposons</a:t>
            </a:r>
            <a:r>
              <a:rPr lang="en-US" altLang="en-US" dirty="0"/>
              <a:t> d'un </a:t>
            </a:r>
            <a:r>
              <a:rPr lang="en-US" altLang="en-US" dirty="0" err="1"/>
              <a:t>outil</a:t>
            </a:r>
            <a:r>
              <a:rPr lang="en-US" altLang="en-US" dirty="0"/>
              <a:t> </a:t>
            </a:r>
            <a:r>
              <a:rPr lang="en-US" altLang="en-US" dirty="0" err="1"/>
              <a:t>d'évaluation</a:t>
            </a:r>
            <a:r>
              <a:rPr lang="en-US" altLang="en-US" dirty="0"/>
              <a:t> de la pertinence (un </a:t>
            </a:r>
            <a:r>
              <a:rPr lang="en-US" altLang="en-US" dirty="0" err="1"/>
              <a:t>arbre</a:t>
            </a:r>
            <a:r>
              <a:rPr lang="en-US" altLang="en-US" dirty="0"/>
              <a:t> de </a:t>
            </a:r>
            <a:r>
              <a:rPr lang="en-US" altLang="en-US" dirty="0" err="1"/>
              <a:t>décision</a:t>
            </a:r>
            <a:r>
              <a:rPr lang="en-US" altLang="en-US" dirty="0"/>
              <a:t>) pour aider les </a:t>
            </a:r>
            <a:r>
              <a:rPr lang="en-US" altLang="en-US" dirty="0" err="1"/>
              <a:t>membres</a:t>
            </a:r>
            <a:r>
              <a:rPr lang="en-US" altLang="en-US" dirty="0"/>
              <a:t> à </a:t>
            </a:r>
            <a:r>
              <a:rPr lang="en-US" altLang="en-US" dirty="0" err="1"/>
              <a:t>évaluer</a:t>
            </a:r>
            <a:r>
              <a:rPr lang="en-US" altLang="en-US" dirty="0"/>
              <a:t> les </a:t>
            </a:r>
            <a:r>
              <a:rPr lang="en-US" altLang="en-US" dirty="0" err="1"/>
              <a:t>signaux</a:t>
            </a:r>
            <a:r>
              <a:rPr lang="en-US" altLang="en-US" dirty="0"/>
              <a:t>. </a:t>
            </a:r>
            <a:r>
              <a:rPr lang="en-US" altLang="en-US" dirty="0" err="1"/>
              <a:t>Cet</a:t>
            </a:r>
            <a:r>
              <a:rPr lang="en-US" altLang="en-US" dirty="0"/>
              <a:t> </a:t>
            </a:r>
            <a:r>
              <a:rPr lang="en-US" altLang="en-US" dirty="0" err="1"/>
              <a:t>outil</a:t>
            </a:r>
            <a:r>
              <a:rPr lang="en-US" altLang="en-US" dirty="0"/>
              <a:t> </a:t>
            </a:r>
            <a:r>
              <a:rPr lang="en-US" altLang="en-US" dirty="0" err="1"/>
              <a:t>permet</a:t>
            </a:r>
            <a:r>
              <a:rPr lang="en-US" altLang="en-US" dirty="0"/>
              <a:t> </a:t>
            </a:r>
            <a:r>
              <a:rPr lang="en-US" altLang="en-US" dirty="0" err="1"/>
              <a:t>d'abord</a:t>
            </a:r>
            <a:r>
              <a:rPr lang="en-US" altLang="en-US" dirty="0"/>
              <a:t> de </a:t>
            </a:r>
            <a:r>
              <a:rPr lang="en-US" altLang="en-US" dirty="0" err="1"/>
              <a:t>déterminer</a:t>
            </a:r>
            <a:r>
              <a:rPr lang="en-US" altLang="en-US" dirty="0"/>
              <a:t> </a:t>
            </a:r>
            <a:r>
              <a:rPr lang="en-US" altLang="en-US" dirty="0" err="1"/>
              <a:t>si</a:t>
            </a:r>
            <a:r>
              <a:rPr lang="en-US" altLang="en-US" dirty="0"/>
              <a:t> un signal </a:t>
            </a:r>
            <a:r>
              <a:rPr lang="en-US" altLang="en-US" dirty="0" err="1"/>
              <a:t>relève</a:t>
            </a:r>
            <a:r>
              <a:rPr lang="en-US" altLang="en-US" dirty="0"/>
              <a:t> du </a:t>
            </a:r>
            <a:r>
              <a:rPr lang="en-US" altLang="en-US" dirty="0" err="1"/>
              <a:t>domaine</a:t>
            </a:r>
            <a:r>
              <a:rPr lang="en-US" altLang="en-US" dirty="0"/>
              <a:t> des maladies </a:t>
            </a:r>
            <a:r>
              <a:rPr lang="en-US" altLang="en-US" dirty="0" err="1"/>
              <a:t>émergentes</a:t>
            </a:r>
            <a:r>
              <a:rPr lang="en-US" altLang="en-US" dirty="0"/>
              <a:t> et des zoonoses, </a:t>
            </a:r>
            <a:r>
              <a:rPr lang="en-US" altLang="en-US" dirty="0" err="1"/>
              <a:t>puis</a:t>
            </a:r>
            <a:r>
              <a:rPr lang="en-US" altLang="en-US" dirty="0"/>
              <a:t> </a:t>
            </a:r>
            <a:r>
              <a:rPr lang="en-US" altLang="en-US" dirty="0" err="1"/>
              <a:t>s'il</a:t>
            </a:r>
            <a:r>
              <a:rPr lang="en-US" altLang="en-US" dirty="0"/>
              <a:t> </a:t>
            </a:r>
            <a:r>
              <a:rPr lang="en-US" altLang="en-US" dirty="0" err="1"/>
              <a:t>est</a:t>
            </a:r>
            <a:r>
              <a:rPr lang="en-US" altLang="en-US" dirty="0"/>
              <a:t> </a:t>
            </a:r>
            <a:r>
              <a:rPr lang="en-US" altLang="en-US" dirty="0" err="1"/>
              <a:t>inhabituel</a:t>
            </a:r>
            <a:r>
              <a:rPr lang="en-US" altLang="en-US" dirty="0"/>
              <a:t> </a:t>
            </a:r>
            <a:r>
              <a:rPr lang="en-US" altLang="en-US" dirty="0" err="1"/>
              <a:t>ou</a:t>
            </a:r>
            <a:r>
              <a:rPr lang="en-US" altLang="en-US" dirty="0"/>
              <a:t> </a:t>
            </a:r>
            <a:r>
              <a:rPr lang="en-US" altLang="en-US" dirty="0" err="1"/>
              <a:t>inattendu</a:t>
            </a:r>
            <a:r>
              <a:rPr lang="en-US" altLang="en-US" dirty="0"/>
              <a:t>, et </a:t>
            </a:r>
            <a:r>
              <a:rPr lang="en-US" altLang="en-US" dirty="0" err="1"/>
              <a:t>enfin</a:t>
            </a:r>
            <a:r>
              <a:rPr lang="en-US" altLang="en-US" dirty="0"/>
              <a:t> </a:t>
            </a:r>
            <a:r>
              <a:rPr lang="en-US" altLang="en-US" dirty="0" err="1"/>
              <a:t>s'il</a:t>
            </a:r>
            <a:r>
              <a:rPr lang="en-US" altLang="en-US" dirty="0"/>
              <a:t> </a:t>
            </a:r>
            <a:r>
              <a:rPr lang="en-US" altLang="en-US" dirty="0" err="1"/>
              <a:t>représente</a:t>
            </a:r>
            <a:r>
              <a:rPr lang="en-US" altLang="en-US" dirty="0"/>
              <a:t> </a:t>
            </a:r>
            <a:r>
              <a:rPr lang="en-US" altLang="en-US" dirty="0" err="1"/>
              <a:t>une</a:t>
            </a:r>
            <a:r>
              <a:rPr lang="en-US" altLang="en-US" dirty="0"/>
              <a:t> menace </a:t>
            </a:r>
            <a:r>
              <a:rPr lang="en-US" altLang="en-US" dirty="0" err="1"/>
              <a:t>importante</a:t>
            </a:r>
            <a:r>
              <a:rPr lang="en-US" altLang="en-US" dirty="0"/>
              <a:t> pour le Canada.</a:t>
            </a:r>
          </a:p>
          <a:p>
            <a:pPr eaLnBrk="1" hangingPunct="1"/>
            <a:endParaRPr lang="en-US" altLang="en-US" dirty="0"/>
          </a:p>
          <a:p>
            <a:pPr eaLnBrk="1" hangingPunct="1"/>
            <a:endParaRPr lang="en-US" altLang="en-US" dirty="0"/>
          </a:p>
          <a:p>
            <a:pPr eaLnBrk="1" hangingPunct="1"/>
            <a:endParaRPr lang="en-US" altLang="en-US" dirty="0"/>
          </a:p>
          <a:p>
            <a:endParaRPr lang="en-CA" altLang="en-US" dirty="0"/>
          </a:p>
        </p:txBody>
      </p:sp>
      <p:sp>
        <p:nvSpPr>
          <p:cNvPr id="33796" name="Slide Number Placeholder 3">
            <a:extLst>
              <a:ext uri="{FF2B5EF4-FFF2-40B4-BE49-F238E27FC236}">
                <a16:creationId xmlns:a16="http://schemas.microsoft.com/office/drawing/2014/main" id="{0B96D293-4201-D674-1698-753DFB9790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1413102-7095-4557-8B69-6D366E59E7F4}" type="slidenum">
              <a:rPr lang="en-CA" altLang="en-US" smtClean="0"/>
              <a:t>8</a:t>
            </a:fld>
            <a:endParaRPr lang="en-C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82447BE-9E15-5262-A202-6A7FF581F2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891A9FC-6AB3-F51A-2EAB-DEAFBF7CD6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a:p>
            <a:pPr eaLnBrk="1" hangingPunct="1"/>
            <a:r>
              <a:rPr lang="en-CA" altLang="en-US" b="1" dirty="0"/>
              <a:t>Identification </a:t>
            </a:r>
          </a:p>
          <a:p>
            <a:pPr eaLnBrk="1" hangingPunct="1"/>
            <a:r>
              <a:rPr lang="en-CA" altLang="en-US" dirty="0" err="1"/>
              <a:t>Équivaut</a:t>
            </a:r>
            <a:r>
              <a:rPr lang="en-CA" altLang="en-US" dirty="0"/>
              <a:t> à un rapport - </a:t>
            </a:r>
            <a:r>
              <a:rPr lang="en-CA" altLang="en-US" dirty="0" err="1"/>
              <a:t>ainsi</a:t>
            </a:r>
            <a:r>
              <a:rPr lang="en-CA" altLang="en-US" dirty="0"/>
              <a:t>, les </a:t>
            </a:r>
            <a:r>
              <a:rPr lang="en-US" altLang="en-US" dirty="0" err="1"/>
              <a:t>signaux</a:t>
            </a:r>
            <a:r>
              <a:rPr lang="en-US" altLang="en-US" dirty="0"/>
              <a:t> </a:t>
            </a:r>
            <a:r>
              <a:rPr lang="en-US" altLang="en-US" dirty="0" err="1"/>
              <a:t>identifiés</a:t>
            </a:r>
            <a:r>
              <a:rPr lang="en-US" altLang="en-US" dirty="0"/>
              <a:t> </a:t>
            </a:r>
            <a:r>
              <a:rPr lang="en-US" altLang="en-US" dirty="0" err="1"/>
              <a:t>comme</a:t>
            </a:r>
            <a:r>
              <a:rPr lang="en-US" altLang="en-US" dirty="0"/>
              <a:t> </a:t>
            </a:r>
            <a:r>
              <a:rPr lang="en-US" altLang="en-US" dirty="0" err="1"/>
              <a:t>pertinents</a:t>
            </a:r>
            <a:r>
              <a:rPr lang="en-US" altLang="en-US" dirty="0"/>
              <a:t>, sur la base de </a:t>
            </a:r>
            <a:r>
              <a:rPr lang="en-US" altLang="en-US" dirty="0" err="1"/>
              <a:t>seuils</a:t>
            </a:r>
            <a:r>
              <a:rPr lang="en-US" altLang="en-US" dirty="0"/>
              <a:t> </a:t>
            </a:r>
            <a:r>
              <a:rPr lang="en-US" altLang="en-US" dirty="0" err="1"/>
              <a:t>d'évaluation</a:t>
            </a:r>
            <a:r>
              <a:rPr lang="en-US" altLang="en-US" dirty="0"/>
              <a:t>, </a:t>
            </a:r>
            <a:r>
              <a:rPr lang="en-US" altLang="en-US" dirty="0" err="1"/>
              <a:t>sont</a:t>
            </a:r>
            <a:r>
              <a:rPr lang="en-US" altLang="en-US" dirty="0"/>
              <a:t> </a:t>
            </a:r>
            <a:r>
              <a:rPr lang="en-US" altLang="en-US" dirty="0" err="1"/>
              <a:t>inclus</a:t>
            </a:r>
            <a:r>
              <a:rPr lang="en-US" altLang="en-US" dirty="0"/>
              <a:t> dans les rapports de renseignement </a:t>
            </a:r>
            <a:r>
              <a:rPr lang="en-US" altLang="en-US" dirty="0" err="1"/>
              <a:t>hebdomadaires</a:t>
            </a:r>
            <a:r>
              <a:rPr lang="en-US" altLang="en-US" dirty="0"/>
              <a:t>, et </a:t>
            </a:r>
            <a:r>
              <a:rPr lang="en-US" altLang="en-US" dirty="0" err="1"/>
              <a:t>certains</a:t>
            </a:r>
            <a:r>
              <a:rPr lang="en-US" altLang="en-US" dirty="0"/>
              <a:t> font </a:t>
            </a:r>
            <a:r>
              <a:rPr lang="en-US" altLang="en-US" dirty="0" err="1"/>
              <a:t>l'objet</a:t>
            </a:r>
            <a:r>
              <a:rPr lang="en-US" altLang="en-US" dirty="0"/>
              <a:t> </a:t>
            </a:r>
            <a:r>
              <a:rPr lang="en-US" altLang="en-US" dirty="0" err="1"/>
              <a:t>d'une</a:t>
            </a:r>
            <a:r>
              <a:rPr lang="en-US" altLang="en-US" dirty="0"/>
              <a:t> </a:t>
            </a:r>
            <a:r>
              <a:rPr lang="en-US" altLang="en-US" dirty="0" err="1"/>
              <a:t>évaluation</a:t>
            </a:r>
            <a:r>
              <a:rPr lang="en-US" altLang="en-US" dirty="0"/>
              <a:t> plus </a:t>
            </a:r>
            <a:r>
              <a:rPr lang="en-US" altLang="en-US" dirty="0" err="1"/>
              <a:t>poussée</a:t>
            </a:r>
            <a:r>
              <a:rPr lang="en-US" altLang="en-US" dirty="0"/>
              <a:t>.</a:t>
            </a:r>
          </a:p>
          <a:p>
            <a:pPr eaLnBrk="1" hangingPunct="1"/>
            <a:endParaRPr lang="en-US" altLang="en-US" dirty="0"/>
          </a:p>
          <a:p>
            <a:endParaRPr lang="en-CA" altLang="en-US" dirty="0"/>
          </a:p>
        </p:txBody>
      </p:sp>
      <p:sp>
        <p:nvSpPr>
          <p:cNvPr id="36868" name="Slide Number Placeholder 3">
            <a:extLst>
              <a:ext uri="{FF2B5EF4-FFF2-40B4-BE49-F238E27FC236}">
                <a16:creationId xmlns:a16="http://schemas.microsoft.com/office/drawing/2014/main" id="{7A0EBCDF-6AF6-FACE-86C9-9015466CE5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8366C44-B1D9-480F-B3DD-C2B49F94FFF7}" type="slidenum">
              <a:rPr lang="en-CA" altLang="en-US" smtClean="0"/>
              <a:t>10</a:t>
            </a:fld>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5C2177-4729-AF64-E953-6F6E8E4516D2}"/>
              </a:ext>
            </a:extLst>
          </p:cNvPr>
          <p:cNvSpPr>
            <a:spLocks noGrp="1"/>
          </p:cNvSpPr>
          <p:nvPr>
            <p:ph type="dt" sz="half" idx="10"/>
          </p:nvPr>
        </p:nvSpPr>
        <p:spPr/>
        <p:txBody>
          <a:bodyPr/>
          <a:lstStyle>
            <a:lvl1pPr>
              <a:defRPr/>
            </a:lvl1pPr>
          </a:lstStyle>
          <a:p>
            <a:pPr>
              <a:defRPr/>
            </a:pPr>
            <a:fld id="{98BA3F82-3663-4C47-91E6-4DD42679F2E6}" type="datetime1">
              <a:rPr lang="en-US"/>
              <a:pPr>
                <a:defRPr/>
              </a:pPr>
              <a:t>7/31/2024</a:t>
            </a:fld>
            <a:endParaRPr lang="en-US"/>
          </a:p>
        </p:txBody>
      </p:sp>
      <p:sp>
        <p:nvSpPr>
          <p:cNvPr id="5" name="Footer Placeholder 4">
            <a:extLst>
              <a:ext uri="{FF2B5EF4-FFF2-40B4-BE49-F238E27FC236}">
                <a16:creationId xmlns:a16="http://schemas.microsoft.com/office/drawing/2014/main" id="{3FE09025-9DCC-1A31-9C2D-B90C659F35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F2024E-0965-04AF-C001-DE3DC2991888}"/>
              </a:ext>
            </a:extLst>
          </p:cNvPr>
          <p:cNvSpPr>
            <a:spLocks noGrp="1"/>
          </p:cNvSpPr>
          <p:nvPr>
            <p:ph type="sldNum" sz="quarter" idx="12"/>
          </p:nvPr>
        </p:nvSpPr>
        <p:spPr/>
        <p:txBody>
          <a:bodyPr/>
          <a:lstStyle>
            <a:lvl1pPr>
              <a:defRPr/>
            </a:lvl1pPr>
          </a:lstStyle>
          <a:p>
            <a:pPr>
              <a:defRPr/>
            </a:pPr>
            <a:fld id="{26BFAF98-4DA8-476E-BE52-B6EE440A760C}" type="slidenum">
              <a:rPr lang="en-US" altLang="en-US"/>
              <a:pPr>
                <a:defRPr/>
              </a:pPr>
              <a:t>‹#›</a:t>
            </a:fld>
            <a:endParaRPr lang="en-US" altLang="en-US"/>
          </a:p>
        </p:txBody>
      </p:sp>
    </p:spTree>
    <p:extLst>
      <p:ext uri="{BB962C8B-B14F-4D97-AF65-F5344CB8AC3E}">
        <p14:creationId xmlns:p14="http://schemas.microsoft.com/office/powerpoint/2010/main" val="3205484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5A20CD-94CF-2A8A-D83F-05FE6CE44179}"/>
              </a:ext>
            </a:extLst>
          </p:cNvPr>
          <p:cNvSpPr>
            <a:spLocks noGrp="1"/>
          </p:cNvSpPr>
          <p:nvPr>
            <p:ph type="dt" sz="half" idx="10"/>
          </p:nvPr>
        </p:nvSpPr>
        <p:spPr/>
        <p:txBody>
          <a:bodyPr/>
          <a:lstStyle>
            <a:lvl1pPr>
              <a:defRPr/>
            </a:lvl1pPr>
          </a:lstStyle>
          <a:p>
            <a:pPr>
              <a:defRPr/>
            </a:pPr>
            <a:fld id="{312A192E-0A5D-4B16-B704-D9282342DEB2}" type="datetime1">
              <a:rPr lang="en-US"/>
              <a:pPr>
                <a:defRPr/>
              </a:pPr>
              <a:t>7/31/2024</a:t>
            </a:fld>
            <a:endParaRPr lang="en-US"/>
          </a:p>
        </p:txBody>
      </p:sp>
      <p:sp>
        <p:nvSpPr>
          <p:cNvPr id="5" name="Footer Placeholder 4">
            <a:extLst>
              <a:ext uri="{FF2B5EF4-FFF2-40B4-BE49-F238E27FC236}">
                <a16:creationId xmlns:a16="http://schemas.microsoft.com/office/drawing/2014/main" id="{88DD210F-C850-56D3-8DBD-1A76F75372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0B598E-3260-BB03-04D3-9DD528E0072A}"/>
              </a:ext>
            </a:extLst>
          </p:cNvPr>
          <p:cNvSpPr>
            <a:spLocks noGrp="1"/>
          </p:cNvSpPr>
          <p:nvPr>
            <p:ph type="sldNum" sz="quarter" idx="12"/>
          </p:nvPr>
        </p:nvSpPr>
        <p:spPr/>
        <p:txBody>
          <a:bodyPr/>
          <a:lstStyle>
            <a:lvl1pPr>
              <a:defRPr/>
            </a:lvl1pPr>
          </a:lstStyle>
          <a:p>
            <a:pPr>
              <a:defRPr/>
            </a:pPr>
            <a:fld id="{9F185004-E429-4333-AFD3-38B0A7D7B1F1}" type="slidenum">
              <a:rPr lang="en-US" altLang="en-US"/>
              <a:pPr>
                <a:defRPr/>
              </a:pPr>
              <a:t>‹#›</a:t>
            </a:fld>
            <a:endParaRPr lang="en-US" altLang="en-US"/>
          </a:p>
        </p:txBody>
      </p:sp>
    </p:spTree>
    <p:extLst>
      <p:ext uri="{BB962C8B-B14F-4D97-AF65-F5344CB8AC3E}">
        <p14:creationId xmlns:p14="http://schemas.microsoft.com/office/powerpoint/2010/main" val="138789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596B9-342E-FE40-CFE6-F4A9CAF92546}"/>
              </a:ext>
            </a:extLst>
          </p:cNvPr>
          <p:cNvSpPr>
            <a:spLocks noGrp="1"/>
          </p:cNvSpPr>
          <p:nvPr>
            <p:ph type="dt" sz="half" idx="10"/>
          </p:nvPr>
        </p:nvSpPr>
        <p:spPr/>
        <p:txBody>
          <a:bodyPr/>
          <a:lstStyle>
            <a:lvl1pPr>
              <a:defRPr/>
            </a:lvl1pPr>
          </a:lstStyle>
          <a:p>
            <a:pPr>
              <a:defRPr/>
            </a:pPr>
            <a:fld id="{B76B3371-7685-4130-9503-DB962C72C709}" type="datetime1">
              <a:rPr lang="en-US"/>
              <a:pPr>
                <a:defRPr/>
              </a:pPr>
              <a:t>7/31/2024</a:t>
            </a:fld>
            <a:endParaRPr lang="en-US"/>
          </a:p>
        </p:txBody>
      </p:sp>
      <p:sp>
        <p:nvSpPr>
          <p:cNvPr id="5" name="Footer Placeholder 4">
            <a:extLst>
              <a:ext uri="{FF2B5EF4-FFF2-40B4-BE49-F238E27FC236}">
                <a16:creationId xmlns:a16="http://schemas.microsoft.com/office/drawing/2014/main" id="{9D966881-B8B1-A179-7D90-7A383BA88C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5E4101-DDC2-8C0B-AFA4-1EFDE3839A13}"/>
              </a:ext>
            </a:extLst>
          </p:cNvPr>
          <p:cNvSpPr>
            <a:spLocks noGrp="1"/>
          </p:cNvSpPr>
          <p:nvPr>
            <p:ph type="sldNum" sz="quarter" idx="12"/>
          </p:nvPr>
        </p:nvSpPr>
        <p:spPr/>
        <p:txBody>
          <a:bodyPr/>
          <a:lstStyle>
            <a:lvl1pPr>
              <a:defRPr/>
            </a:lvl1pPr>
          </a:lstStyle>
          <a:p>
            <a:pPr>
              <a:defRPr/>
            </a:pPr>
            <a:fld id="{FA2845B9-265D-4253-AD72-18798D043F23}" type="slidenum">
              <a:rPr lang="en-US" altLang="en-US"/>
              <a:pPr>
                <a:defRPr/>
              </a:pPr>
              <a:t>‹#›</a:t>
            </a:fld>
            <a:endParaRPr lang="en-US" altLang="en-US"/>
          </a:p>
        </p:txBody>
      </p:sp>
    </p:spTree>
    <p:extLst>
      <p:ext uri="{BB962C8B-B14F-4D97-AF65-F5344CB8AC3E}">
        <p14:creationId xmlns:p14="http://schemas.microsoft.com/office/powerpoint/2010/main" val="673311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029D5FFE-ADAC-0B2A-CF4D-5BFF990CDF68}"/>
              </a:ext>
            </a:extLst>
          </p:cNvPr>
          <p:cNvSpPr>
            <a:spLocks noGrp="1"/>
          </p:cNvSpPr>
          <p:nvPr>
            <p:ph type="sldNum" sz="quarter" idx="14"/>
          </p:nvPr>
        </p:nvSpPr>
        <p:spPr/>
        <p:txBody>
          <a:bodyPr/>
          <a:lstStyle>
            <a:lvl1pPr>
              <a:defRPr/>
            </a:lvl1pPr>
          </a:lstStyle>
          <a:p>
            <a:pPr>
              <a:defRPr/>
            </a:pPr>
            <a:fld id="{68678C35-086D-4198-975D-7CAE096F9A66}" type="slidenum">
              <a:rPr lang="en-US" altLang="en-US"/>
              <a:pPr>
                <a:defRPr/>
              </a:pPr>
              <a:t>‹#›</a:t>
            </a:fld>
            <a:endParaRPr lang="en-US" altLang="en-US"/>
          </a:p>
        </p:txBody>
      </p:sp>
    </p:spTree>
    <p:extLst>
      <p:ext uri="{BB962C8B-B14F-4D97-AF65-F5344CB8AC3E}">
        <p14:creationId xmlns:p14="http://schemas.microsoft.com/office/powerpoint/2010/main" val="3350032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D72696-DE0C-32DE-422F-A83FD0836FBB}"/>
              </a:ext>
            </a:extLst>
          </p:cNvPr>
          <p:cNvSpPr>
            <a:spLocks noChangeArrowheads="1"/>
          </p:cNvSpPr>
          <p:nvPr/>
        </p:nvSpPr>
        <p:spPr bwMode="auto">
          <a:xfrm>
            <a:off x="519113" y="304800"/>
            <a:ext cx="10352087" cy="604838"/>
          </a:xfrm>
          <a:prstGeom prst="rect">
            <a:avLst/>
          </a:prstGeom>
          <a:noFill/>
          <a:ln>
            <a:noFill/>
          </a:ln>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ts val="2000"/>
              </a:lnSpc>
              <a:defRPr/>
            </a:pPr>
            <a:r>
              <a:rPr lang="en-CA" altLang="en-US" sz="3200" baseline="30000">
                <a:solidFill>
                  <a:srgbClr val="1F497D"/>
                </a:solidFill>
                <a:cs typeface="Arial" charset="0"/>
              </a:rPr>
              <a:t>Centre for Emerging and Zoonotic Disease </a:t>
            </a:r>
          </a:p>
          <a:p>
            <a:pPr eaLnBrk="1" hangingPunct="1">
              <a:lnSpc>
                <a:spcPts val="2000"/>
              </a:lnSpc>
              <a:defRPr/>
            </a:pPr>
            <a:r>
              <a:rPr lang="en-CA" altLang="en-US" sz="3200" baseline="30000">
                <a:solidFill>
                  <a:srgbClr val="1F497D"/>
                </a:solidFill>
                <a:cs typeface="Arial" charset="0"/>
              </a:rPr>
              <a:t> </a:t>
            </a:r>
            <a:r>
              <a:rPr lang="en-CA" altLang="en-US" sz="3200">
                <a:solidFill>
                  <a:srgbClr val="1F497D"/>
                </a:solidFill>
                <a:cs typeface="Arial" charset="0"/>
              </a:rPr>
              <a:t>  </a:t>
            </a:r>
            <a:r>
              <a:rPr lang="en-CA" altLang="en-US" sz="3200" baseline="30000">
                <a:solidFill>
                  <a:srgbClr val="1F497D"/>
                </a:solidFill>
                <a:cs typeface="Arial" charset="0"/>
              </a:rPr>
              <a:t>Integrated Intelligence and Response [CEZD-IIR]</a:t>
            </a:r>
          </a:p>
        </p:txBody>
      </p:sp>
      <p:sp>
        <p:nvSpPr>
          <p:cNvPr id="3" name="Rectangle 2">
            <a:extLst>
              <a:ext uri="{FF2B5EF4-FFF2-40B4-BE49-F238E27FC236}">
                <a16:creationId xmlns:a16="http://schemas.microsoft.com/office/drawing/2014/main" id="{B5AFB908-4B73-1D1E-E021-CA95B9477023}"/>
              </a:ext>
            </a:extLst>
          </p:cNvPr>
          <p:cNvSpPr>
            <a:spLocks noChangeArrowheads="1"/>
          </p:cNvSpPr>
          <p:nvPr/>
        </p:nvSpPr>
        <p:spPr bwMode="auto">
          <a:xfrm>
            <a:off x="1430338" y="6429375"/>
            <a:ext cx="10452100" cy="276225"/>
          </a:xfrm>
          <a:prstGeom prst="rect">
            <a:avLst/>
          </a:prstGeom>
          <a:noFill/>
          <a:ln>
            <a:noFill/>
          </a:ln>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CA" altLang="en-US" b="1" baseline="30000">
                <a:solidFill>
                  <a:srgbClr val="C00000"/>
                </a:solidFill>
                <a:cs typeface="Arial" charset="0"/>
              </a:rPr>
              <a:t>CEZD-IIR - </a:t>
            </a:r>
            <a:r>
              <a:rPr lang="en-CA" altLang="en-US" b="1" i="1" baseline="30000">
                <a:solidFill>
                  <a:prstClr val="black"/>
                </a:solidFill>
                <a:cs typeface="Arial" charset="0"/>
              </a:rPr>
              <a:t>Fostering multi-disciplinary perspectives to generate anticipatory intelligence for relevant communities</a:t>
            </a:r>
          </a:p>
        </p:txBody>
      </p:sp>
      <p:cxnSp>
        <p:nvCxnSpPr>
          <p:cNvPr id="4" name="Straight Connector 3">
            <a:extLst>
              <a:ext uri="{FF2B5EF4-FFF2-40B4-BE49-F238E27FC236}">
                <a16:creationId xmlns:a16="http://schemas.microsoft.com/office/drawing/2014/main" id="{73025027-2AD7-5F53-269E-6F1EC43542D8}"/>
              </a:ext>
            </a:extLst>
          </p:cNvPr>
          <p:cNvCxnSpPr/>
          <p:nvPr/>
        </p:nvCxnSpPr>
        <p:spPr>
          <a:xfrm>
            <a:off x="1219200" y="762000"/>
            <a:ext cx="8940800" cy="0"/>
          </a:xfrm>
          <a:prstGeom prst="line">
            <a:avLst/>
          </a:prstGeom>
          <a:ln w="3175">
            <a:solidFill>
              <a:srgbClr val="C0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A7A1A67-D891-8E72-B101-81EEC3A06CFA}"/>
              </a:ext>
            </a:extLst>
          </p:cNvPr>
          <p:cNvSpPr>
            <a:spLocks noChangeArrowheads="1"/>
          </p:cNvSpPr>
          <p:nvPr userDrawn="1"/>
        </p:nvSpPr>
        <p:spPr bwMode="auto">
          <a:xfrm>
            <a:off x="519113" y="304800"/>
            <a:ext cx="10352087" cy="604838"/>
          </a:xfrm>
          <a:prstGeom prst="rect">
            <a:avLst/>
          </a:prstGeom>
          <a:noFill/>
          <a:ln>
            <a:noFill/>
          </a:ln>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ts val="2000"/>
              </a:lnSpc>
              <a:defRPr/>
            </a:pPr>
            <a:r>
              <a:rPr lang="en-CA" altLang="en-US" sz="3200" baseline="30000">
                <a:solidFill>
                  <a:srgbClr val="1F497D"/>
                </a:solidFill>
                <a:cs typeface="Arial" charset="0"/>
              </a:rPr>
              <a:t>Centre for Emerging and Zoonotic Disease </a:t>
            </a:r>
          </a:p>
          <a:p>
            <a:pPr eaLnBrk="1" hangingPunct="1">
              <a:lnSpc>
                <a:spcPts val="2000"/>
              </a:lnSpc>
              <a:defRPr/>
            </a:pPr>
            <a:r>
              <a:rPr lang="en-CA" altLang="en-US" sz="3200" baseline="30000">
                <a:solidFill>
                  <a:srgbClr val="1F497D"/>
                </a:solidFill>
                <a:cs typeface="Arial" charset="0"/>
              </a:rPr>
              <a:t> </a:t>
            </a:r>
            <a:r>
              <a:rPr lang="en-CA" altLang="en-US" sz="3200">
                <a:solidFill>
                  <a:srgbClr val="1F497D"/>
                </a:solidFill>
                <a:cs typeface="Arial" charset="0"/>
              </a:rPr>
              <a:t>  </a:t>
            </a:r>
            <a:r>
              <a:rPr lang="en-CA" altLang="en-US" sz="3200" baseline="30000">
                <a:solidFill>
                  <a:srgbClr val="1F497D"/>
                </a:solidFill>
                <a:cs typeface="Arial" charset="0"/>
              </a:rPr>
              <a:t>Integrated Intelligence and Response [CEZD-IIR]</a:t>
            </a:r>
          </a:p>
        </p:txBody>
      </p:sp>
      <p:sp>
        <p:nvSpPr>
          <p:cNvPr id="6" name="Rectangle 5">
            <a:extLst>
              <a:ext uri="{FF2B5EF4-FFF2-40B4-BE49-F238E27FC236}">
                <a16:creationId xmlns:a16="http://schemas.microsoft.com/office/drawing/2014/main" id="{545B8707-28E3-77DD-27DC-A990E345453F}"/>
              </a:ext>
            </a:extLst>
          </p:cNvPr>
          <p:cNvSpPr>
            <a:spLocks noChangeArrowheads="1"/>
          </p:cNvSpPr>
          <p:nvPr userDrawn="1"/>
        </p:nvSpPr>
        <p:spPr bwMode="auto">
          <a:xfrm>
            <a:off x="1430338" y="6429375"/>
            <a:ext cx="10452100" cy="276225"/>
          </a:xfrm>
          <a:prstGeom prst="rect">
            <a:avLst/>
          </a:prstGeom>
          <a:noFill/>
          <a:ln>
            <a:noFill/>
          </a:ln>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CA" altLang="en-US" b="1" baseline="30000">
                <a:solidFill>
                  <a:srgbClr val="C00000"/>
                </a:solidFill>
                <a:cs typeface="Arial" charset="0"/>
              </a:rPr>
              <a:t>CEZD-IIR - </a:t>
            </a:r>
            <a:r>
              <a:rPr lang="en-CA" altLang="en-US" b="1" i="1" baseline="30000">
                <a:solidFill>
                  <a:prstClr val="black"/>
                </a:solidFill>
                <a:cs typeface="Arial" charset="0"/>
              </a:rPr>
              <a:t>Fostering multi-disciplinary perspectives to generate anticipatory intelligence for relevant communities</a:t>
            </a:r>
          </a:p>
        </p:txBody>
      </p:sp>
      <p:cxnSp>
        <p:nvCxnSpPr>
          <p:cNvPr id="7" name="Straight Connector 6">
            <a:extLst>
              <a:ext uri="{FF2B5EF4-FFF2-40B4-BE49-F238E27FC236}">
                <a16:creationId xmlns:a16="http://schemas.microsoft.com/office/drawing/2014/main" id="{E5E7ED2B-3C7F-76BD-4901-122A42EE8450}"/>
              </a:ext>
            </a:extLst>
          </p:cNvPr>
          <p:cNvCxnSpPr/>
          <p:nvPr userDrawn="1"/>
        </p:nvCxnSpPr>
        <p:spPr>
          <a:xfrm>
            <a:off x="1219200" y="762000"/>
            <a:ext cx="8940800" cy="0"/>
          </a:xfrm>
          <a:prstGeom prst="line">
            <a:avLst/>
          </a:prstGeom>
          <a:ln w="3175">
            <a:solidFill>
              <a:srgbClr val="C00000"/>
            </a:solidFill>
            <a:headEnd type="ova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359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45A1C8-5EA2-E2DF-9E39-F74560722960}"/>
              </a:ext>
            </a:extLst>
          </p:cNvPr>
          <p:cNvSpPr>
            <a:spLocks noGrp="1"/>
          </p:cNvSpPr>
          <p:nvPr>
            <p:ph type="dt" sz="half" idx="10"/>
          </p:nvPr>
        </p:nvSpPr>
        <p:spPr/>
        <p:txBody>
          <a:bodyPr/>
          <a:lstStyle>
            <a:lvl1pPr eaLnBrk="0" hangingPunct="0">
              <a:defRPr/>
            </a:lvl1pPr>
          </a:lstStyle>
          <a:p>
            <a:pPr>
              <a:defRPr/>
            </a:pPr>
            <a:fld id="{E78D9214-1079-41F3-90E5-D7FDDCEBEFE0}" type="datetime1">
              <a:rPr lang="en-US"/>
              <a:pPr>
                <a:defRPr/>
              </a:pPr>
              <a:t>7/31/2024</a:t>
            </a:fld>
            <a:endParaRPr lang="en-US" dirty="0"/>
          </a:p>
        </p:txBody>
      </p:sp>
      <p:sp>
        <p:nvSpPr>
          <p:cNvPr id="5" name="Footer Placeholder 4">
            <a:extLst>
              <a:ext uri="{FF2B5EF4-FFF2-40B4-BE49-F238E27FC236}">
                <a16:creationId xmlns:a16="http://schemas.microsoft.com/office/drawing/2014/main" id="{9C1DCCBB-1904-2AF4-8B09-094AC8E4CE30}"/>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524F6AE9-5075-1AE1-9269-1342499EBE44}"/>
              </a:ext>
            </a:extLst>
          </p:cNvPr>
          <p:cNvSpPr>
            <a:spLocks noGrp="1"/>
          </p:cNvSpPr>
          <p:nvPr>
            <p:ph type="sldNum" sz="quarter" idx="12"/>
          </p:nvPr>
        </p:nvSpPr>
        <p:spPr/>
        <p:txBody>
          <a:bodyPr/>
          <a:lstStyle>
            <a:lvl1pPr eaLnBrk="0" hangingPunct="0">
              <a:defRPr/>
            </a:lvl1pPr>
          </a:lstStyle>
          <a:p>
            <a:pPr>
              <a:defRPr/>
            </a:pPr>
            <a:fld id="{D9A29694-4117-4BE4-BA9D-D2ACFFE8EDBD}" type="slidenum">
              <a:rPr lang="en-US" altLang="en-US"/>
              <a:pPr>
                <a:defRPr/>
              </a:pPr>
              <a:t>‹#›</a:t>
            </a:fld>
            <a:endParaRPr lang="en-US" altLang="en-US"/>
          </a:p>
        </p:txBody>
      </p:sp>
    </p:spTree>
    <p:extLst>
      <p:ext uri="{BB962C8B-B14F-4D97-AF65-F5344CB8AC3E}">
        <p14:creationId xmlns:p14="http://schemas.microsoft.com/office/powerpoint/2010/main" val="1924754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7" y="2906717"/>
            <a:ext cx="103632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6" indent="0">
              <a:buNone/>
              <a:defRPr sz="1400">
                <a:solidFill>
                  <a:schemeClr val="tx1">
                    <a:tint val="75000"/>
                  </a:schemeClr>
                </a:solidFill>
              </a:defRPr>
            </a:lvl7pPr>
            <a:lvl8pPr marL="3200068" indent="0">
              <a:buNone/>
              <a:defRPr sz="1400">
                <a:solidFill>
                  <a:schemeClr val="tx1">
                    <a:tint val="75000"/>
                  </a:schemeClr>
                </a:solidFill>
              </a:defRPr>
            </a:lvl8pPr>
            <a:lvl9pPr marL="3657221"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857F4F-A9EA-2FEA-5420-CAD3997909C7}"/>
              </a:ext>
            </a:extLst>
          </p:cNvPr>
          <p:cNvSpPr>
            <a:spLocks noGrp="1"/>
          </p:cNvSpPr>
          <p:nvPr>
            <p:ph type="dt" sz="half" idx="10"/>
          </p:nvPr>
        </p:nvSpPr>
        <p:spPr/>
        <p:txBody>
          <a:bodyPr/>
          <a:lstStyle>
            <a:lvl1pPr eaLnBrk="0" hangingPunct="0">
              <a:defRPr/>
            </a:lvl1pPr>
          </a:lstStyle>
          <a:p>
            <a:pPr>
              <a:defRPr/>
            </a:pPr>
            <a:fld id="{D4DE1D77-6C9E-42C4-AE22-5C45D42AFC52}" type="datetime1">
              <a:rPr lang="en-US"/>
              <a:pPr>
                <a:defRPr/>
              </a:pPr>
              <a:t>7/31/2024</a:t>
            </a:fld>
            <a:endParaRPr lang="en-US" dirty="0"/>
          </a:p>
        </p:txBody>
      </p:sp>
      <p:sp>
        <p:nvSpPr>
          <p:cNvPr id="5" name="Footer Placeholder 4">
            <a:extLst>
              <a:ext uri="{FF2B5EF4-FFF2-40B4-BE49-F238E27FC236}">
                <a16:creationId xmlns:a16="http://schemas.microsoft.com/office/drawing/2014/main" id="{99EC15AE-30B9-F568-7E4A-13D4F5F2779C}"/>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509620CB-CE41-AB36-0F85-738A0B10C287}"/>
              </a:ext>
            </a:extLst>
          </p:cNvPr>
          <p:cNvSpPr>
            <a:spLocks noGrp="1"/>
          </p:cNvSpPr>
          <p:nvPr>
            <p:ph type="sldNum" sz="quarter" idx="12"/>
          </p:nvPr>
        </p:nvSpPr>
        <p:spPr/>
        <p:txBody>
          <a:bodyPr/>
          <a:lstStyle>
            <a:lvl1pPr eaLnBrk="0" hangingPunct="0">
              <a:defRPr/>
            </a:lvl1pPr>
          </a:lstStyle>
          <a:p>
            <a:pPr>
              <a:defRPr/>
            </a:pPr>
            <a:fld id="{0D7F1F9D-41F9-4287-A587-BA33D53BB492}" type="slidenum">
              <a:rPr lang="en-US" altLang="en-US"/>
              <a:pPr>
                <a:defRPr/>
              </a:pPr>
              <a:t>‹#›</a:t>
            </a:fld>
            <a:endParaRPr lang="en-US" altLang="en-US"/>
          </a:p>
        </p:txBody>
      </p:sp>
    </p:spTree>
    <p:extLst>
      <p:ext uri="{BB962C8B-B14F-4D97-AF65-F5344CB8AC3E}">
        <p14:creationId xmlns:p14="http://schemas.microsoft.com/office/powerpoint/2010/main" val="22514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4306989-24E5-C25A-7593-9EEC2C847E33}"/>
              </a:ext>
            </a:extLst>
          </p:cNvPr>
          <p:cNvSpPr>
            <a:spLocks noGrp="1"/>
          </p:cNvSpPr>
          <p:nvPr>
            <p:ph type="dt" sz="half" idx="10"/>
          </p:nvPr>
        </p:nvSpPr>
        <p:spPr/>
        <p:txBody>
          <a:bodyPr/>
          <a:lstStyle>
            <a:lvl1pPr eaLnBrk="0" hangingPunct="0">
              <a:defRPr/>
            </a:lvl1pPr>
          </a:lstStyle>
          <a:p>
            <a:pPr>
              <a:defRPr/>
            </a:pPr>
            <a:fld id="{2AA86C5C-4B2C-4219-A04C-89B6262FF62B}" type="datetime1">
              <a:rPr lang="en-US"/>
              <a:pPr>
                <a:defRPr/>
              </a:pPr>
              <a:t>7/31/2024</a:t>
            </a:fld>
            <a:endParaRPr lang="en-US" dirty="0"/>
          </a:p>
        </p:txBody>
      </p:sp>
      <p:sp>
        <p:nvSpPr>
          <p:cNvPr id="6" name="Footer Placeholder 4">
            <a:extLst>
              <a:ext uri="{FF2B5EF4-FFF2-40B4-BE49-F238E27FC236}">
                <a16:creationId xmlns:a16="http://schemas.microsoft.com/office/drawing/2014/main" id="{F4104D85-5ACA-DBDE-D77C-3900CCB4D587}"/>
              </a:ext>
            </a:extLst>
          </p:cNvPr>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a:extLst>
              <a:ext uri="{FF2B5EF4-FFF2-40B4-BE49-F238E27FC236}">
                <a16:creationId xmlns:a16="http://schemas.microsoft.com/office/drawing/2014/main" id="{F32D0D91-E9FB-7EE0-0EF8-0222D1288DD9}"/>
              </a:ext>
            </a:extLst>
          </p:cNvPr>
          <p:cNvSpPr>
            <a:spLocks noGrp="1"/>
          </p:cNvSpPr>
          <p:nvPr>
            <p:ph type="sldNum" sz="quarter" idx="12"/>
          </p:nvPr>
        </p:nvSpPr>
        <p:spPr/>
        <p:txBody>
          <a:bodyPr/>
          <a:lstStyle>
            <a:lvl1pPr eaLnBrk="0" hangingPunct="0">
              <a:defRPr/>
            </a:lvl1pPr>
          </a:lstStyle>
          <a:p>
            <a:pPr>
              <a:defRPr/>
            </a:pPr>
            <a:fld id="{20547883-1449-4B5C-9BC9-3264198436D2}" type="slidenum">
              <a:rPr lang="en-US" altLang="en-US"/>
              <a:pPr>
                <a:defRPr/>
              </a:pPr>
              <a:t>‹#›</a:t>
            </a:fld>
            <a:endParaRPr lang="en-US" altLang="en-US"/>
          </a:p>
        </p:txBody>
      </p:sp>
    </p:spTree>
    <p:extLst>
      <p:ext uri="{BB962C8B-B14F-4D97-AF65-F5344CB8AC3E}">
        <p14:creationId xmlns:p14="http://schemas.microsoft.com/office/powerpoint/2010/main" val="2045688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5"/>
            <a:ext cx="5386917" cy="639761"/>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6" indent="0">
              <a:buNone/>
              <a:defRPr sz="1600" b="1"/>
            </a:lvl7pPr>
            <a:lvl8pPr marL="3200068" indent="0">
              <a:buNone/>
              <a:defRPr sz="1600" b="1"/>
            </a:lvl8pPr>
            <a:lvl9pPr marL="365722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7"/>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5"/>
            <a:ext cx="5389033" cy="639761"/>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6" indent="0">
              <a:buNone/>
              <a:defRPr sz="1600" b="1"/>
            </a:lvl7pPr>
            <a:lvl8pPr marL="3200068" indent="0">
              <a:buNone/>
              <a:defRPr sz="1600" b="1"/>
            </a:lvl8pPr>
            <a:lvl9pPr marL="3657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7"/>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6237A9F-5B00-B35F-2F50-1E28B1C6EB5B}"/>
              </a:ext>
            </a:extLst>
          </p:cNvPr>
          <p:cNvSpPr>
            <a:spLocks noGrp="1"/>
          </p:cNvSpPr>
          <p:nvPr>
            <p:ph type="dt" sz="half" idx="10"/>
          </p:nvPr>
        </p:nvSpPr>
        <p:spPr/>
        <p:txBody>
          <a:bodyPr/>
          <a:lstStyle>
            <a:lvl1pPr eaLnBrk="0" hangingPunct="0">
              <a:defRPr/>
            </a:lvl1pPr>
          </a:lstStyle>
          <a:p>
            <a:pPr>
              <a:defRPr/>
            </a:pPr>
            <a:fld id="{F50E0437-12C9-49ED-8BAF-E455282E2CB0}" type="datetime1">
              <a:rPr lang="en-US"/>
              <a:pPr>
                <a:defRPr/>
              </a:pPr>
              <a:t>7/31/2024</a:t>
            </a:fld>
            <a:endParaRPr lang="en-US" dirty="0"/>
          </a:p>
        </p:txBody>
      </p:sp>
      <p:sp>
        <p:nvSpPr>
          <p:cNvPr id="8" name="Footer Placeholder 4">
            <a:extLst>
              <a:ext uri="{FF2B5EF4-FFF2-40B4-BE49-F238E27FC236}">
                <a16:creationId xmlns:a16="http://schemas.microsoft.com/office/drawing/2014/main" id="{B7E04365-52E4-E761-F769-811286B25899}"/>
              </a:ext>
            </a:extLst>
          </p:cNvPr>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a:extLst>
              <a:ext uri="{FF2B5EF4-FFF2-40B4-BE49-F238E27FC236}">
                <a16:creationId xmlns:a16="http://schemas.microsoft.com/office/drawing/2014/main" id="{F0BE861F-C492-790A-0B8F-16788D057F7B}"/>
              </a:ext>
            </a:extLst>
          </p:cNvPr>
          <p:cNvSpPr>
            <a:spLocks noGrp="1"/>
          </p:cNvSpPr>
          <p:nvPr>
            <p:ph type="sldNum" sz="quarter" idx="12"/>
          </p:nvPr>
        </p:nvSpPr>
        <p:spPr/>
        <p:txBody>
          <a:bodyPr/>
          <a:lstStyle>
            <a:lvl1pPr eaLnBrk="0" hangingPunct="0">
              <a:defRPr/>
            </a:lvl1pPr>
          </a:lstStyle>
          <a:p>
            <a:pPr>
              <a:defRPr/>
            </a:pPr>
            <a:fld id="{399270F5-B4F0-43F6-B641-3F85838A9374}" type="slidenum">
              <a:rPr lang="en-US" altLang="en-US"/>
              <a:pPr>
                <a:defRPr/>
              </a:pPr>
              <a:t>‹#›</a:t>
            </a:fld>
            <a:endParaRPr lang="en-US" altLang="en-US"/>
          </a:p>
        </p:txBody>
      </p:sp>
    </p:spTree>
    <p:extLst>
      <p:ext uri="{BB962C8B-B14F-4D97-AF65-F5344CB8AC3E}">
        <p14:creationId xmlns:p14="http://schemas.microsoft.com/office/powerpoint/2010/main" val="1308934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6966CCB-C81B-A3B2-B95A-09085365411D}"/>
              </a:ext>
            </a:extLst>
          </p:cNvPr>
          <p:cNvSpPr>
            <a:spLocks noGrp="1"/>
          </p:cNvSpPr>
          <p:nvPr>
            <p:ph type="dt" sz="half" idx="10"/>
          </p:nvPr>
        </p:nvSpPr>
        <p:spPr/>
        <p:txBody>
          <a:bodyPr/>
          <a:lstStyle>
            <a:lvl1pPr eaLnBrk="0" hangingPunct="0">
              <a:defRPr/>
            </a:lvl1pPr>
          </a:lstStyle>
          <a:p>
            <a:pPr>
              <a:defRPr/>
            </a:pPr>
            <a:fld id="{8FC0C145-B784-495A-B5E9-B972C8F6A510}" type="datetime1">
              <a:rPr lang="en-US"/>
              <a:pPr>
                <a:defRPr/>
              </a:pPr>
              <a:t>7/31/2024</a:t>
            </a:fld>
            <a:endParaRPr lang="en-US" dirty="0"/>
          </a:p>
        </p:txBody>
      </p:sp>
      <p:sp>
        <p:nvSpPr>
          <p:cNvPr id="4" name="Footer Placeholder 4">
            <a:extLst>
              <a:ext uri="{FF2B5EF4-FFF2-40B4-BE49-F238E27FC236}">
                <a16:creationId xmlns:a16="http://schemas.microsoft.com/office/drawing/2014/main" id="{AA7A16F8-0DA6-DD49-946D-C2F0C875208A}"/>
              </a:ext>
            </a:extLst>
          </p:cNvPr>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a:extLst>
              <a:ext uri="{FF2B5EF4-FFF2-40B4-BE49-F238E27FC236}">
                <a16:creationId xmlns:a16="http://schemas.microsoft.com/office/drawing/2014/main" id="{5F3F6095-B9C0-ADE2-3682-0EE11A06C890}"/>
              </a:ext>
            </a:extLst>
          </p:cNvPr>
          <p:cNvSpPr>
            <a:spLocks noGrp="1"/>
          </p:cNvSpPr>
          <p:nvPr>
            <p:ph type="sldNum" sz="quarter" idx="12"/>
          </p:nvPr>
        </p:nvSpPr>
        <p:spPr/>
        <p:txBody>
          <a:bodyPr/>
          <a:lstStyle>
            <a:lvl1pPr eaLnBrk="0" hangingPunct="0">
              <a:defRPr/>
            </a:lvl1pPr>
          </a:lstStyle>
          <a:p>
            <a:pPr>
              <a:defRPr/>
            </a:pPr>
            <a:fld id="{8777FA38-E4F5-4FE6-A307-1B12F20B2E05}" type="slidenum">
              <a:rPr lang="en-US" altLang="en-US"/>
              <a:pPr>
                <a:defRPr/>
              </a:pPr>
              <a:t>‹#›</a:t>
            </a:fld>
            <a:endParaRPr lang="en-US" altLang="en-US"/>
          </a:p>
        </p:txBody>
      </p:sp>
    </p:spTree>
    <p:extLst>
      <p:ext uri="{BB962C8B-B14F-4D97-AF65-F5344CB8AC3E}">
        <p14:creationId xmlns:p14="http://schemas.microsoft.com/office/powerpoint/2010/main" val="584193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88FF8D3-2A20-3D19-9FCE-3A6A48B55BCE}"/>
              </a:ext>
            </a:extLst>
          </p:cNvPr>
          <p:cNvSpPr>
            <a:spLocks noGrp="1"/>
          </p:cNvSpPr>
          <p:nvPr>
            <p:ph type="dt" sz="half" idx="10"/>
          </p:nvPr>
        </p:nvSpPr>
        <p:spPr/>
        <p:txBody>
          <a:bodyPr/>
          <a:lstStyle>
            <a:lvl1pPr eaLnBrk="0" hangingPunct="0">
              <a:defRPr/>
            </a:lvl1pPr>
          </a:lstStyle>
          <a:p>
            <a:pPr>
              <a:defRPr/>
            </a:pPr>
            <a:fld id="{C7BBA67D-F756-474B-9A94-9792B4B26F66}" type="datetime1">
              <a:rPr lang="en-US"/>
              <a:pPr>
                <a:defRPr/>
              </a:pPr>
              <a:t>7/31/2024</a:t>
            </a:fld>
            <a:endParaRPr lang="en-US" dirty="0"/>
          </a:p>
        </p:txBody>
      </p:sp>
      <p:sp>
        <p:nvSpPr>
          <p:cNvPr id="3" name="Footer Placeholder 4">
            <a:extLst>
              <a:ext uri="{FF2B5EF4-FFF2-40B4-BE49-F238E27FC236}">
                <a16:creationId xmlns:a16="http://schemas.microsoft.com/office/drawing/2014/main" id="{D11BDDB3-ED36-B20E-20FE-EDD1B42B003B}"/>
              </a:ext>
            </a:extLst>
          </p:cNvPr>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a:extLst>
              <a:ext uri="{FF2B5EF4-FFF2-40B4-BE49-F238E27FC236}">
                <a16:creationId xmlns:a16="http://schemas.microsoft.com/office/drawing/2014/main" id="{AFBF9696-7032-00CF-F192-BEFDF060C269}"/>
              </a:ext>
            </a:extLst>
          </p:cNvPr>
          <p:cNvSpPr>
            <a:spLocks noGrp="1"/>
          </p:cNvSpPr>
          <p:nvPr>
            <p:ph type="sldNum" sz="quarter" idx="12"/>
          </p:nvPr>
        </p:nvSpPr>
        <p:spPr/>
        <p:txBody>
          <a:bodyPr/>
          <a:lstStyle>
            <a:lvl1pPr eaLnBrk="0" hangingPunct="0">
              <a:defRPr/>
            </a:lvl1pPr>
          </a:lstStyle>
          <a:p>
            <a:pPr>
              <a:defRPr/>
            </a:pPr>
            <a:fld id="{9AB3AC46-C0F0-4F1E-BC27-86C3766AAC22}" type="slidenum">
              <a:rPr lang="en-US" altLang="en-US"/>
              <a:pPr>
                <a:defRPr/>
              </a:pPr>
              <a:t>‹#›</a:t>
            </a:fld>
            <a:endParaRPr lang="en-US" altLang="en-US"/>
          </a:p>
        </p:txBody>
      </p:sp>
    </p:spTree>
    <p:extLst>
      <p:ext uri="{BB962C8B-B14F-4D97-AF65-F5344CB8AC3E}">
        <p14:creationId xmlns:p14="http://schemas.microsoft.com/office/powerpoint/2010/main" val="38282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D67B291-D0B4-DEB4-9828-9951B9F18B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B695324-F908-9B27-406B-FB845D9FE3BD}"/>
              </a:ext>
            </a:extLst>
          </p:cNvPr>
          <p:cNvSpPr>
            <a:spLocks noGrp="1"/>
          </p:cNvSpPr>
          <p:nvPr>
            <p:ph type="dt" sz="half" idx="10"/>
          </p:nvPr>
        </p:nvSpPr>
        <p:spPr/>
        <p:txBody>
          <a:bodyPr/>
          <a:lstStyle>
            <a:lvl1pPr>
              <a:defRPr/>
            </a:lvl1pPr>
          </a:lstStyle>
          <a:p>
            <a:pPr>
              <a:defRPr/>
            </a:pPr>
            <a:fld id="{25D6F8AF-1558-4F3C-8838-2664D64326CA}" type="datetime1">
              <a:rPr lang="en-US"/>
              <a:pPr>
                <a:defRPr/>
              </a:pPr>
              <a:t>7/31/2024</a:t>
            </a:fld>
            <a:endParaRPr lang="en-US"/>
          </a:p>
        </p:txBody>
      </p:sp>
      <p:sp>
        <p:nvSpPr>
          <p:cNvPr id="6" name="Footer Placeholder 4">
            <a:extLst>
              <a:ext uri="{FF2B5EF4-FFF2-40B4-BE49-F238E27FC236}">
                <a16:creationId xmlns:a16="http://schemas.microsoft.com/office/drawing/2014/main" id="{DA559618-992A-AD4E-AC63-81360CC878A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D43534-E0F1-7004-ABCB-3A3CAE7A7190}"/>
              </a:ext>
            </a:extLst>
          </p:cNvPr>
          <p:cNvSpPr>
            <a:spLocks noGrp="1"/>
          </p:cNvSpPr>
          <p:nvPr>
            <p:ph type="sldNum" sz="quarter" idx="12"/>
          </p:nvPr>
        </p:nvSpPr>
        <p:spPr/>
        <p:txBody>
          <a:bodyPr/>
          <a:lstStyle>
            <a:lvl1pPr>
              <a:defRPr/>
            </a:lvl1pPr>
          </a:lstStyle>
          <a:p>
            <a:pPr>
              <a:defRPr/>
            </a:pPr>
            <a:fld id="{EA01DF64-20BF-4DF5-9243-15EDF3B2E4F0}" type="slidenum">
              <a:rPr lang="en-US" altLang="en-US"/>
              <a:pPr>
                <a:defRPr/>
              </a:pPr>
              <a:t>‹#›</a:t>
            </a:fld>
            <a:endParaRPr lang="en-US" altLang="en-US"/>
          </a:p>
        </p:txBody>
      </p:sp>
    </p:spTree>
    <p:extLst>
      <p:ext uri="{BB962C8B-B14F-4D97-AF65-F5344CB8AC3E}">
        <p14:creationId xmlns:p14="http://schemas.microsoft.com/office/powerpoint/2010/main" val="644962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7" y="273053"/>
            <a:ext cx="6815668" cy="5853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6" indent="0">
              <a:buNone/>
              <a:defRPr sz="900"/>
            </a:lvl7pPr>
            <a:lvl8pPr marL="3200068" indent="0">
              <a:buNone/>
              <a:defRPr sz="900"/>
            </a:lvl8pPr>
            <a:lvl9pPr marL="3657221"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AE51218-B7E0-2ADE-0C25-8ACF8C240BD1}"/>
              </a:ext>
            </a:extLst>
          </p:cNvPr>
          <p:cNvSpPr>
            <a:spLocks noGrp="1"/>
          </p:cNvSpPr>
          <p:nvPr>
            <p:ph type="dt" sz="half" idx="10"/>
          </p:nvPr>
        </p:nvSpPr>
        <p:spPr/>
        <p:txBody>
          <a:bodyPr/>
          <a:lstStyle>
            <a:lvl1pPr eaLnBrk="0" hangingPunct="0">
              <a:defRPr/>
            </a:lvl1pPr>
          </a:lstStyle>
          <a:p>
            <a:pPr>
              <a:defRPr/>
            </a:pPr>
            <a:fld id="{EDB2623C-5B31-4CE4-9EAB-D8DAA60E86A9}" type="datetime1">
              <a:rPr lang="en-US"/>
              <a:pPr>
                <a:defRPr/>
              </a:pPr>
              <a:t>7/31/2024</a:t>
            </a:fld>
            <a:endParaRPr lang="en-US" dirty="0"/>
          </a:p>
        </p:txBody>
      </p:sp>
      <p:sp>
        <p:nvSpPr>
          <p:cNvPr id="6" name="Footer Placeholder 4">
            <a:extLst>
              <a:ext uri="{FF2B5EF4-FFF2-40B4-BE49-F238E27FC236}">
                <a16:creationId xmlns:a16="http://schemas.microsoft.com/office/drawing/2014/main" id="{CF71AA94-4C43-96CE-70EB-3F3ABA0606A5}"/>
              </a:ext>
            </a:extLst>
          </p:cNvPr>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a:extLst>
              <a:ext uri="{FF2B5EF4-FFF2-40B4-BE49-F238E27FC236}">
                <a16:creationId xmlns:a16="http://schemas.microsoft.com/office/drawing/2014/main" id="{402BD961-E328-AB6A-372B-B231AF314488}"/>
              </a:ext>
            </a:extLst>
          </p:cNvPr>
          <p:cNvSpPr>
            <a:spLocks noGrp="1"/>
          </p:cNvSpPr>
          <p:nvPr>
            <p:ph type="sldNum" sz="quarter" idx="12"/>
          </p:nvPr>
        </p:nvSpPr>
        <p:spPr/>
        <p:txBody>
          <a:bodyPr/>
          <a:lstStyle>
            <a:lvl1pPr eaLnBrk="0" hangingPunct="0">
              <a:defRPr/>
            </a:lvl1pPr>
          </a:lstStyle>
          <a:p>
            <a:pPr>
              <a:defRPr/>
            </a:pPr>
            <a:fld id="{ED61EDEC-03C3-4337-AE69-C703616466FF}" type="slidenum">
              <a:rPr lang="en-US" altLang="en-US"/>
              <a:pPr>
                <a:defRPr/>
              </a:pPr>
              <a:t>‹#›</a:t>
            </a:fld>
            <a:endParaRPr lang="en-US" altLang="en-US"/>
          </a:p>
        </p:txBody>
      </p:sp>
    </p:spTree>
    <p:extLst>
      <p:ext uri="{BB962C8B-B14F-4D97-AF65-F5344CB8AC3E}">
        <p14:creationId xmlns:p14="http://schemas.microsoft.com/office/powerpoint/2010/main" val="2603158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rtlCol="0">
            <a:normAutofit/>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6" indent="0">
              <a:buNone/>
              <a:defRPr sz="2000"/>
            </a:lvl7pPr>
            <a:lvl8pPr marL="3200068" indent="0">
              <a:buNone/>
              <a:defRPr sz="2000"/>
            </a:lvl8pPr>
            <a:lvl9pPr marL="3657221"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6" indent="0">
              <a:buNone/>
              <a:defRPr sz="900"/>
            </a:lvl7pPr>
            <a:lvl8pPr marL="3200068" indent="0">
              <a:buNone/>
              <a:defRPr sz="900"/>
            </a:lvl8pPr>
            <a:lvl9pPr marL="3657221"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F2C99E5-75F5-4EEB-E151-3AA4541159EA}"/>
              </a:ext>
            </a:extLst>
          </p:cNvPr>
          <p:cNvSpPr>
            <a:spLocks noGrp="1"/>
          </p:cNvSpPr>
          <p:nvPr>
            <p:ph type="dt" sz="half" idx="10"/>
          </p:nvPr>
        </p:nvSpPr>
        <p:spPr/>
        <p:txBody>
          <a:bodyPr/>
          <a:lstStyle>
            <a:lvl1pPr eaLnBrk="0" hangingPunct="0">
              <a:defRPr/>
            </a:lvl1pPr>
          </a:lstStyle>
          <a:p>
            <a:pPr>
              <a:defRPr/>
            </a:pPr>
            <a:fld id="{A4593B70-D7E7-4B63-A75F-6D1CB75C9A6E}" type="datetime1">
              <a:rPr lang="en-US"/>
              <a:pPr>
                <a:defRPr/>
              </a:pPr>
              <a:t>7/31/2024</a:t>
            </a:fld>
            <a:endParaRPr lang="en-US" dirty="0"/>
          </a:p>
        </p:txBody>
      </p:sp>
      <p:sp>
        <p:nvSpPr>
          <p:cNvPr id="6" name="Footer Placeholder 4">
            <a:extLst>
              <a:ext uri="{FF2B5EF4-FFF2-40B4-BE49-F238E27FC236}">
                <a16:creationId xmlns:a16="http://schemas.microsoft.com/office/drawing/2014/main" id="{3E22FFAE-B4B9-AFF6-5FDC-42E6B2CD55B7}"/>
              </a:ext>
            </a:extLst>
          </p:cNvPr>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a:extLst>
              <a:ext uri="{FF2B5EF4-FFF2-40B4-BE49-F238E27FC236}">
                <a16:creationId xmlns:a16="http://schemas.microsoft.com/office/drawing/2014/main" id="{12159FB6-8CAD-1B0F-B571-96A5B476D54C}"/>
              </a:ext>
            </a:extLst>
          </p:cNvPr>
          <p:cNvSpPr>
            <a:spLocks noGrp="1"/>
          </p:cNvSpPr>
          <p:nvPr>
            <p:ph type="sldNum" sz="quarter" idx="12"/>
          </p:nvPr>
        </p:nvSpPr>
        <p:spPr/>
        <p:txBody>
          <a:bodyPr/>
          <a:lstStyle>
            <a:lvl1pPr eaLnBrk="0" hangingPunct="0">
              <a:defRPr/>
            </a:lvl1pPr>
          </a:lstStyle>
          <a:p>
            <a:pPr>
              <a:defRPr/>
            </a:pPr>
            <a:fld id="{0130953D-9FAF-4606-A35C-DBD1286A667D}" type="slidenum">
              <a:rPr lang="en-US" altLang="en-US"/>
              <a:pPr>
                <a:defRPr/>
              </a:pPr>
              <a:t>‹#›</a:t>
            </a:fld>
            <a:endParaRPr lang="en-US" altLang="en-US"/>
          </a:p>
        </p:txBody>
      </p:sp>
    </p:spTree>
    <p:extLst>
      <p:ext uri="{BB962C8B-B14F-4D97-AF65-F5344CB8AC3E}">
        <p14:creationId xmlns:p14="http://schemas.microsoft.com/office/powerpoint/2010/main" val="890935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3AC95-A401-E33B-3351-D8E5B666F3F4}"/>
              </a:ext>
            </a:extLst>
          </p:cNvPr>
          <p:cNvSpPr>
            <a:spLocks noGrp="1"/>
          </p:cNvSpPr>
          <p:nvPr>
            <p:ph type="dt" sz="half" idx="10"/>
          </p:nvPr>
        </p:nvSpPr>
        <p:spPr/>
        <p:txBody>
          <a:bodyPr/>
          <a:lstStyle>
            <a:lvl1pPr eaLnBrk="0" hangingPunct="0">
              <a:defRPr/>
            </a:lvl1pPr>
          </a:lstStyle>
          <a:p>
            <a:pPr>
              <a:defRPr/>
            </a:pPr>
            <a:fld id="{697585D1-434E-4DEC-BEFE-02359082C928}" type="datetime1">
              <a:rPr lang="en-US"/>
              <a:pPr>
                <a:defRPr/>
              </a:pPr>
              <a:t>7/31/2024</a:t>
            </a:fld>
            <a:endParaRPr lang="en-US" dirty="0"/>
          </a:p>
        </p:txBody>
      </p:sp>
      <p:sp>
        <p:nvSpPr>
          <p:cNvPr id="5" name="Footer Placeholder 4">
            <a:extLst>
              <a:ext uri="{FF2B5EF4-FFF2-40B4-BE49-F238E27FC236}">
                <a16:creationId xmlns:a16="http://schemas.microsoft.com/office/drawing/2014/main" id="{B62C8108-44A3-9130-2E01-1C55FFD06B1B}"/>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1B44C10C-FEA1-6A55-C429-B8616C85792C}"/>
              </a:ext>
            </a:extLst>
          </p:cNvPr>
          <p:cNvSpPr>
            <a:spLocks noGrp="1"/>
          </p:cNvSpPr>
          <p:nvPr>
            <p:ph type="sldNum" sz="quarter" idx="12"/>
          </p:nvPr>
        </p:nvSpPr>
        <p:spPr/>
        <p:txBody>
          <a:bodyPr/>
          <a:lstStyle>
            <a:lvl1pPr eaLnBrk="0" hangingPunct="0">
              <a:defRPr/>
            </a:lvl1pPr>
          </a:lstStyle>
          <a:p>
            <a:pPr>
              <a:defRPr/>
            </a:pPr>
            <a:fld id="{BB16CEC5-944B-4E82-88B6-BACEA1F99657}" type="slidenum">
              <a:rPr lang="en-US" altLang="en-US"/>
              <a:pPr>
                <a:defRPr/>
              </a:pPr>
              <a:t>‹#›</a:t>
            </a:fld>
            <a:endParaRPr lang="en-US" altLang="en-US"/>
          </a:p>
        </p:txBody>
      </p:sp>
    </p:spTree>
    <p:extLst>
      <p:ext uri="{BB962C8B-B14F-4D97-AF65-F5344CB8AC3E}">
        <p14:creationId xmlns:p14="http://schemas.microsoft.com/office/powerpoint/2010/main" val="2215625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3"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3"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D41C0-A487-42F1-86EE-D46C72AC7299}"/>
              </a:ext>
            </a:extLst>
          </p:cNvPr>
          <p:cNvSpPr>
            <a:spLocks noGrp="1"/>
          </p:cNvSpPr>
          <p:nvPr>
            <p:ph type="dt" sz="half" idx="10"/>
          </p:nvPr>
        </p:nvSpPr>
        <p:spPr/>
        <p:txBody>
          <a:bodyPr/>
          <a:lstStyle>
            <a:lvl1pPr eaLnBrk="0" hangingPunct="0">
              <a:defRPr/>
            </a:lvl1pPr>
          </a:lstStyle>
          <a:p>
            <a:pPr>
              <a:defRPr/>
            </a:pPr>
            <a:fld id="{A51CF1F8-F3FF-4081-AB34-785C30850CDA}" type="datetime1">
              <a:rPr lang="en-US"/>
              <a:pPr>
                <a:defRPr/>
              </a:pPr>
              <a:t>7/31/2024</a:t>
            </a:fld>
            <a:endParaRPr lang="en-US" dirty="0"/>
          </a:p>
        </p:txBody>
      </p:sp>
      <p:sp>
        <p:nvSpPr>
          <p:cNvPr id="5" name="Footer Placeholder 4">
            <a:extLst>
              <a:ext uri="{FF2B5EF4-FFF2-40B4-BE49-F238E27FC236}">
                <a16:creationId xmlns:a16="http://schemas.microsoft.com/office/drawing/2014/main" id="{097E0D79-D99B-E54B-BB3B-CFAA1726F0B3}"/>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BAFF2A85-9D7F-49CF-839D-87F48DE82F25}"/>
              </a:ext>
            </a:extLst>
          </p:cNvPr>
          <p:cNvSpPr>
            <a:spLocks noGrp="1"/>
          </p:cNvSpPr>
          <p:nvPr>
            <p:ph type="sldNum" sz="quarter" idx="12"/>
          </p:nvPr>
        </p:nvSpPr>
        <p:spPr/>
        <p:txBody>
          <a:bodyPr/>
          <a:lstStyle>
            <a:lvl1pPr eaLnBrk="0" hangingPunct="0">
              <a:defRPr/>
            </a:lvl1pPr>
          </a:lstStyle>
          <a:p>
            <a:pPr>
              <a:defRPr/>
            </a:pPr>
            <a:fld id="{4A0A52D6-6C47-4470-B7BC-490AFF44069B}" type="slidenum">
              <a:rPr lang="en-US" altLang="en-US"/>
              <a:pPr>
                <a:defRPr/>
              </a:pPr>
              <a:t>‹#›</a:t>
            </a:fld>
            <a:endParaRPr lang="en-US" altLang="en-US"/>
          </a:p>
        </p:txBody>
      </p:sp>
    </p:spTree>
    <p:extLst>
      <p:ext uri="{BB962C8B-B14F-4D97-AF65-F5344CB8AC3E}">
        <p14:creationId xmlns:p14="http://schemas.microsoft.com/office/powerpoint/2010/main" val="3325187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49AF65-515A-82B2-C098-862029791262}"/>
              </a:ext>
            </a:extLst>
          </p:cNvPr>
          <p:cNvSpPr>
            <a:spLocks noChangeArrowheads="1"/>
          </p:cNvSpPr>
          <p:nvPr userDrawn="1"/>
        </p:nvSpPr>
        <p:spPr bwMode="auto">
          <a:xfrm>
            <a:off x="519113" y="304800"/>
            <a:ext cx="10352087" cy="604838"/>
          </a:xfrm>
          <a:prstGeom prst="rect">
            <a:avLst/>
          </a:prstGeom>
          <a:noFill/>
          <a:ln>
            <a:noFill/>
          </a:ln>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ts val="2000"/>
              </a:lnSpc>
              <a:defRPr/>
            </a:pPr>
            <a:r>
              <a:rPr lang="en-CA" altLang="en-US" sz="3200" baseline="30000">
                <a:solidFill>
                  <a:srgbClr val="1F497D"/>
                </a:solidFill>
                <a:cs typeface="Arial" charset="0"/>
              </a:rPr>
              <a:t>Centre for Emerging and Zoonotic Disease </a:t>
            </a:r>
          </a:p>
          <a:p>
            <a:pPr eaLnBrk="1" hangingPunct="1">
              <a:lnSpc>
                <a:spcPts val="2000"/>
              </a:lnSpc>
              <a:defRPr/>
            </a:pPr>
            <a:r>
              <a:rPr lang="en-CA" altLang="en-US" sz="3200" baseline="30000">
                <a:solidFill>
                  <a:srgbClr val="1F497D"/>
                </a:solidFill>
                <a:cs typeface="Arial" charset="0"/>
              </a:rPr>
              <a:t> </a:t>
            </a:r>
            <a:r>
              <a:rPr lang="en-CA" altLang="en-US" sz="3200">
                <a:solidFill>
                  <a:srgbClr val="1F497D"/>
                </a:solidFill>
                <a:cs typeface="Arial" charset="0"/>
              </a:rPr>
              <a:t>  </a:t>
            </a:r>
            <a:r>
              <a:rPr lang="en-CA" altLang="en-US" sz="3200" baseline="30000">
                <a:solidFill>
                  <a:srgbClr val="1F497D"/>
                </a:solidFill>
                <a:cs typeface="Arial" charset="0"/>
              </a:rPr>
              <a:t>Integrated Intelligence and Response [CEZD-IIR]</a:t>
            </a:r>
          </a:p>
        </p:txBody>
      </p:sp>
      <p:sp>
        <p:nvSpPr>
          <p:cNvPr id="3" name="Rectangle 2">
            <a:extLst>
              <a:ext uri="{FF2B5EF4-FFF2-40B4-BE49-F238E27FC236}">
                <a16:creationId xmlns:a16="http://schemas.microsoft.com/office/drawing/2014/main" id="{1108D73F-24EF-45F8-F401-42F857109EEB}"/>
              </a:ext>
            </a:extLst>
          </p:cNvPr>
          <p:cNvSpPr>
            <a:spLocks noChangeArrowheads="1"/>
          </p:cNvSpPr>
          <p:nvPr userDrawn="1"/>
        </p:nvSpPr>
        <p:spPr bwMode="auto">
          <a:xfrm>
            <a:off x="914400" y="6430963"/>
            <a:ext cx="10858500" cy="369887"/>
          </a:xfrm>
          <a:prstGeom prst="rect">
            <a:avLst/>
          </a:prstGeom>
          <a:noFill/>
          <a:ln>
            <a:noFill/>
          </a:ln>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CA" altLang="en-US" b="1" baseline="30000">
                <a:solidFill>
                  <a:srgbClr val="C00000"/>
                </a:solidFill>
                <a:cs typeface="Arial" charset="0"/>
              </a:rPr>
              <a:t>Vision - </a:t>
            </a:r>
            <a:r>
              <a:rPr lang="en-CA" altLang="en-US" b="1" i="1" baseline="30000">
                <a:solidFill>
                  <a:prstClr val="black"/>
                </a:solidFill>
                <a:cs typeface="Arial" charset="0"/>
              </a:rPr>
              <a:t>Fostering multi-disciplinary perspectives to generate anticipatory intelligence for</a:t>
            </a:r>
            <a:r>
              <a:rPr lang="en-CA" altLang="en-US" b="1" i="1">
                <a:solidFill>
                  <a:prstClr val="black"/>
                </a:solidFill>
                <a:cs typeface="Arial" charset="0"/>
              </a:rPr>
              <a:t> </a:t>
            </a:r>
            <a:r>
              <a:rPr lang="en-CA" altLang="en-US" b="1" i="1" baseline="30000">
                <a:solidFill>
                  <a:prstClr val="black"/>
                </a:solidFill>
                <a:cs typeface="Arial" charset="0"/>
              </a:rPr>
              <a:t>emerging and zoonotic diseases.</a:t>
            </a:r>
          </a:p>
        </p:txBody>
      </p:sp>
      <p:cxnSp>
        <p:nvCxnSpPr>
          <p:cNvPr id="4" name="Straight Connector 3">
            <a:extLst>
              <a:ext uri="{FF2B5EF4-FFF2-40B4-BE49-F238E27FC236}">
                <a16:creationId xmlns:a16="http://schemas.microsoft.com/office/drawing/2014/main" id="{206FDD3F-0A2F-A661-A1E8-7DD50617E777}"/>
              </a:ext>
            </a:extLst>
          </p:cNvPr>
          <p:cNvCxnSpPr/>
          <p:nvPr userDrawn="1"/>
        </p:nvCxnSpPr>
        <p:spPr>
          <a:xfrm>
            <a:off x="1219200" y="762000"/>
            <a:ext cx="8940800" cy="0"/>
          </a:xfrm>
          <a:prstGeom prst="line">
            <a:avLst/>
          </a:prstGeom>
          <a:ln w="3175">
            <a:solidFill>
              <a:srgbClr val="C00000"/>
            </a:solidFill>
            <a:headEnd type="ova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1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DB86121-97CB-547C-6BD2-471F7F6E7770}"/>
              </a:ext>
            </a:extLst>
          </p:cNvPr>
          <p:cNvSpPr>
            <a:spLocks noGrp="1"/>
          </p:cNvSpPr>
          <p:nvPr>
            <p:ph type="dt" sz="half" idx="10"/>
          </p:nvPr>
        </p:nvSpPr>
        <p:spPr/>
        <p:txBody>
          <a:bodyPr/>
          <a:lstStyle>
            <a:lvl1pPr>
              <a:defRPr/>
            </a:lvl1pPr>
          </a:lstStyle>
          <a:p>
            <a:pPr>
              <a:defRPr/>
            </a:pPr>
            <a:fld id="{76979A77-2AD3-4C02-B97F-ABA02CC61B22}" type="datetime1">
              <a:rPr lang="en-US"/>
              <a:pPr>
                <a:defRPr/>
              </a:pPr>
              <a:t>7/31/2024</a:t>
            </a:fld>
            <a:endParaRPr lang="en-US"/>
          </a:p>
        </p:txBody>
      </p:sp>
      <p:sp>
        <p:nvSpPr>
          <p:cNvPr id="5" name="Footer Placeholder 4">
            <a:extLst>
              <a:ext uri="{FF2B5EF4-FFF2-40B4-BE49-F238E27FC236}">
                <a16:creationId xmlns:a16="http://schemas.microsoft.com/office/drawing/2014/main" id="{FAA4A65E-DD07-3930-19C6-942451081C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A7683E-5E67-2FA1-3BEA-BE54D4A5A2C6}"/>
              </a:ext>
            </a:extLst>
          </p:cNvPr>
          <p:cNvSpPr>
            <a:spLocks noGrp="1"/>
          </p:cNvSpPr>
          <p:nvPr>
            <p:ph type="sldNum" sz="quarter" idx="12"/>
          </p:nvPr>
        </p:nvSpPr>
        <p:spPr/>
        <p:txBody>
          <a:bodyPr/>
          <a:lstStyle>
            <a:lvl1pPr>
              <a:defRPr/>
            </a:lvl1pPr>
          </a:lstStyle>
          <a:p>
            <a:pPr>
              <a:defRPr/>
            </a:pPr>
            <a:fld id="{6D526DE0-D07E-4817-8808-BED4DFDAA16F}" type="slidenum">
              <a:rPr lang="en-US" altLang="en-US"/>
              <a:pPr>
                <a:defRPr/>
              </a:pPr>
              <a:t>‹#›</a:t>
            </a:fld>
            <a:endParaRPr lang="en-US" altLang="en-US"/>
          </a:p>
        </p:txBody>
      </p:sp>
    </p:spTree>
    <p:extLst>
      <p:ext uri="{BB962C8B-B14F-4D97-AF65-F5344CB8AC3E}">
        <p14:creationId xmlns:p14="http://schemas.microsoft.com/office/powerpoint/2010/main" val="341107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CBDB7C1-9F80-BF36-255B-9D8679908F68}"/>
              </a:ext>
            </a:extLst>
          </p:cNvPr>
          <p:cNvSpPr>
            <a:spLocks noGrp="1"/>
          </p:cNvSpPr>
          <p:nvPr>
            <p:ph type="dt" sz="half" idx="10"/>
          </p:nvPr>
        </p:nvSpPr>
        <p:spPr/>
        <p:txBody>
          <a:bodyPr/>
          <a:lstStyle>
            <a:lvl1pPr>
              <a:defRPr/>
            </a:lvl1pPr>
          </a:lstStyle>
          <a:p>
            <a:pPr>
              <a:defRPr/>
            </a:pPr>
            <a:fld id="{34E1EF2B-B1F0-4C3F-80D2-8BC7D4AA3BB2}" type="datetime1">
              <a:rPr lang="en-US"/>
              <a:pPr>
                <a:defRPr/>
              </a:pPr>
              <a:t>7/31/2024</a:t>
            </a:fld>
            <a:endParaRPr lang="en-US"/>
          </a:p>
        </p:txBody>
      </p:sp>
      <p:sp>
        <p:nvSpPr>
          <p:cNvPr id="6" name="Footer Placeholder 4">
            <a:extLst>
              <a:ext uri="{FF2B5EF4-FFF2-40B4-BE49-F238E27FC236}">
                <a16:creationId xmlns:a16="http://schemas.microsoft.com/office/drawing/2014/main" id="{6DA80E15-D49B-6B69-475F-57F522598C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050924-9671-71FD-1DAE-995033F5FA5E}"/>
              </a:ext>
            </a:extLst>
          </p:cNvPr>
          <p:cNvSpPr>
            <a:spLocks noGrp="1"/>
          </p:cNvSpPr>
          <p:nvPr>
            <p:ph type="sldNum" sz="quarter" idx="12"/>
          </p:nvPr>
        </p:nvSpPr>
        <p:spPr/>
        <p:txBody>
          <a:bodyPr/>
          <a:lstStyle>
            <a:lvl1pPr>
              <a:defRPr/>
            </a:lvl1pPr>
          </a:lstStyle>
          <a:p>
            <a:pPr>
              <a:defRPr/>
            </a:pPr>
            <a:fld id="{54A00ECE-29A3-44B0-A1C7-83C8589793EE}" type="slidenum">
              <a:rPr lang="en-US" altLang="en-US"/>
              <a:pPr>
                <a:defRPr/>
              </a:pPr>
              <a:t>‹#›</a:t>
            </a:fld>
            <a:endParaRPr lang="en-US" altLang="en-US"/>
          </a:p>
        </p:txBody>
      </p:sp>
    </p:spTree>
    <p:extLst>
      <p:ext uri="{BB962C8B-B14F-4D97-AF65-F5344CB8AC3E}">
        <p14:creationId xmlns:p14="http://schemas.microsoft.com/office/powerpoint/2010/main" val="294845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AD72A3A-AA1F-964A-C3CE-C9A747825664}"/>
              </a:ext>
            </a:extLst>
          </p:cNvPr>
          <p:cNvSpPr>
            <a:spLocks noGrp="1"/>
          </p:cNvSpPr>
          <p:nvPr>
            <p:ph type="dt" sz="half" idx="10"/>
          </p:nvPr>
        </p:nvSpPr>
        <p:spPr/>
        <p:txBody>
          <a:bodyPr/>
          <a:lstStyle>
            <a:lvl1pPr>
              <a:defRPr/>
            </a:lvl1pPr>
          </a:lstStyle>
          <a:p>
            <a:pPr>
              <a:defRPr/>
            </a:pPr>
            <a:fld id="{1336F0F7-C438-4D42-ACF0-4C0851F96D11}" type="datetime1">
              <a:rPr lang="en-US"/>
              <a:pPr>
                <a:defRPr/>
              </a:pPr>
              <a:t>7/31/2024</a:t>
            </a:fld>
            <a:endParaRPr lang="en-US"/>
          </a:p>
        </p:txBody>
      </p:sp>
      <p:sp>
        <p:nvSpPr>
          <p:cNvPr id="8" name="Footer Placeholder 4">
            <a:extLst>
              <a:ext uri="{FF2B5EF4-FFF2-40B4-BE49-F238E27FC236}">
                <a16:creationId xmlns:a16="http://schemas.microsoft.com/office/drawing/2014/main" id="{A0B4E8A0-DFF6-7BAD-41D6-BAB01917262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15A9F7B-9F47-8EBB-23F0-E980506D25D2}"/>
              </a:ext>
            </a:extLst>
          </p:cNvPr>
          <p:cNvSpPr>
            <a:spLocks noGrp="1"/>
          </p:cNvSpPr>
          <p:nvPr>
            <p:ph type="sldNum" sz="quarter" idx="12"/>
          </p:nvPr>
        </p:nvSpPr>
        <p:spPr/>
        <p:txBody>
          <a:bodyPr/>
          <a:lstStyle>
            <a:lvl1pPr>
              <a:defRPr/>
            </a:lvl1pPr>
          </a:lstStyle>
          <a:p>
            <a:pPr>
              <a:defRPr/>
            </a:pPr>
            <a:fld id="{CB7092A2-4C53-4A13-96DD-5082C9B4C9D4}" type="slidenum">
              <a:rPr lang="en-US" altLang="en-US"/>
              <a:pPr>
                <a:defRPr/>
              </a:pPr>
              <a:t>‹#›</a:t>
            </a:fld>
            <a:endParaRPr lang="en-US" altLang="en-US"/>
          </a:p>
        </p:txBody>
      </p:sp>
    </p:spTree>
    <p:extLst>
      <p:ext uri="{BB962C8B-B14F-4D97-AF65-F5344CB8AC3E}">
        <p14:creationId xmlns:p14="http://schemas.microsoft.com/office/powerpoint/2010/main" val="23520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2DA2E11-4B4C-1313-FC5B-7E10B34F0D45}"/>
              </a:ext>
            </a:extLst>
          </p:cNvPr>
          <p:cNvSpPr>
            <a:spLocks noGrp="1"/>
          </p:cNvSpPr>
          <p:nvPr>
            <p:ph type="dt" sz="half" idx="10"/>
          </p:nvPr>
        </p:nvSpPr>
        <p:spPr/>
        <p:txBody>
          <a:bodyPr/>
          <a:lstStyle>
            <a:lvl1pPr>
              <a:defRPr/>
            </a:lvl1pPr>
          </a:lstStyle>
          <a:p>
            <a:pPr>
              <a:defRPr/>
            </a:pPr>
            <a:fld id="{D3CD6D9E-138B-4317-AE0D-D9D3EB1DB8AF}" type="datetime1">
              <a:rPr lang="en-US"/>
              <a:pPr>
                <a:defRPr/>
              </a:pPr>
              <a:t>7/31/2024</a:t>
            </a:fld>
            <a:endParaRPr lang="en-US"/>
          </a:p>
        </p:txBody>
      </p:sp>
      <p:sp>
        <p:nvSpPr>
          <p:cNvPr id="4" name="Footer Placeholder 4">
            <a:extLst>
              <a:ext uri="{FF2B5EF4-FFF2-40B4-BE49-F238E27FC236}">
                <a16:creationId xmlns:a16="http://schemas.microsoft.com/office/drawing/2014/main" id="{737BDA03-C1F8-5C69-9F0F-3204A0F6B57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AABB8E5-63E5-4F89-6480-11C2273DCBD0}"/>
              </a:ext>
            </a:extLst>
          </p:cNvPr>
          <p:cNvSpPr>
            <a:spLocks noGrp="1"/>
          </p:cNvSpPr>
          <p:nvPr>
            <p:ph type="sldNum" sz="quarter" idx="12"/>
          </p:nvPr>
        </p:nvSpPr>
        <p:spPr/>
        <p:txBody>
          <a:bodyPr/>
          <a:lstStyle>
            <a:lvl1pPr>
              <a:defRPr/>
            </a:lvl1pPr>
          </a:lstStyle>
          <a:p>
            <a:pPr>
              <a:defRPr/>
            </a:pPr>
            <a:fld id="{08D8CA0A-6679-4C4E-8C23-90E7049F3182}" type="slidenum">
              <a:rPr lang="en-US" altLang="en-US"/>
              <a:pPr>
                <a:defRPr/>
              </a:pPr>
              <a:t>‹#›</a:t>
            </a:fld>
            <a:endParaRPr lang="en-US" altLang="en-US"/>
          </a:p>
        </p:txBody>
      </p:sp>
    </p:spTree>
    <p:extLst>
      <p:ext uri="{BB962C8B-B14F-4D97-AF65-F5344CB8AC3E}">
        <p14:creationId xmlns:p14="http://schemas.microsoft.com/office/powerpoint/2010/main" val="3016292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EF31231-3DC5-AD8C-E43B-524817670B70}"/>
              </a:ext>
            </a:extLst>
          </p:cNvPr>
          <p:cNvSpPr>
            <a:spLocks noGrp="1"/>
          </p:cNvSpPr>
          <p:nvPr>
            <p:ph type="dt" sz="half" idx="10"/>
          </p:nvPr>
        </p:nvSpPr>
        <p:spPr/>
        <p:txBody>
          <a:bodyPr/>
          <a:lstStyle>
            <a:lvl1pPr>
              <a:defRPr/>
            </a:lvl1pPr>
          </a:lstStyle>
          <a:p>
            <a:pPr>
              <a:defRPr/>
            </a:pPr>
            <a:fld id="{3402668F-C870-4B3E-A600-56E31E33EF49}" type="datetime1">
              <a:rPr lang="en-US"/>
              <a:pPr>
                <a:defRPr/>
              </a:pPr>
              <a:t>7/31/2024</a:t>
            </a:fld>
            <a:endParaRPr lang="en-US"/>
          </a:p>
        </p:txBody>
      </p:sp>
      <p:sp>
        <p:nvSpPr>
          <p:cNvPr id="3" name="Footer Placeholder 4">
            <a:extLst>
              <a:ext uri="{FF2B5EF4-FFF2-40B4-BE49-F238E27FC236}">
                <a16:creationId xmlns:a16="http://schemas.microsoft.com/office/drawing/2014/main" id="{AC597FAC-5E51-27AA-5540-9728207292B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0ED98B2-1289-2992-63F6-91F5BA4CD54A}"/>
              </a:ext>
            </a:extLst>
          </p:cNvPr>
          <p:cNvSpPr>
            <a:spLocks noGrp="1"/>
          </p:cNvSpPr>
          <p:nvPr>
            <p:ph type="sldNum" sz="quarter" idx="12"/>
          </p:nvPr>
        </p:nvSpPr>
        <p:spPr/>
        <p:txBody>
          <a:bodyPr/>
          <a:lstStyle>
            <a:lvl1pPr>
              <a:defRPr/>
            </a:lvl1pPr>
          </a:lstStyle>
          <a:p>
            <a:pPr>
              <a:defRPr/>
            </a:pPr>
            <a:fld id="{60CDBEE1-21F4-468E-B3A8-FE3C7B9B3142}" type="slidenum">
              <a:rPr lang="en-US" altLang="en-US"/>
              <a:pPr>
                <a:defRPr/>
              </a:pPr>
              <a:t>‹#›</a:t>
            </a:fld>
            <a:endParaRPr lang="en-US" altLang="en-US"/>
          </a:p>
        </p:txBody>
      </p:sp>
    </p:spTree>
    <p:extLst>
      <p:ext uri="{BB962C8B-B14F-4D97-AF65-F5344CB8AC3E}">
        <p14:creationId xmlns:p14="http://schemas.microsoft.com/office/powerpoint/2010/main" val="58311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F3EBC410-2D1A-1361-4889-57DCDBD98CB3}"/>
              </a:ext>
            </a:extLst>
          </p:cNvPr>
          <p:cNvSpPr>
            <a:spLocks noGrp="1"/>
          </p:cNvSpPr>
          <p:nvPr>
            <p:ph type="dt" sz="half" idx="10"/>
          </p:nvPr>
        </p:nvSpPr>
        <p:spPr/>
        <p:txBody>
          <a:bodyPr/>
          <a:lstStyle>
            <a:lvl1pPr>
              <a:defRPr/>
            </a:lvl1pPr>
          </a:lstStyle>
          <a:p>
            <a:pPr>
              <a:defRPr/>
            </a:pPr>
            <a:fld id="{89E53A1B-C0AC-4043-9B98-032376230E54}" type="datetime1">
              <a:rPr lang="en-US"/>
              <a:pPr>
                <a:defRPr/>
              </a:pPr>
              <a:t>7/31/2024</a:t>
            </a:fld>
            <a:endParaRPr lang="en-US"/>
          </a:p>
        </p:txBody>
      </p:sp>
      <p:sp>
        <p:nvSpPr>
          <p:cNvPr id="6" name="Footer Placeholder 4">
            <a:extLst>
              <a:ext uri="{FF2B5EF4-FFF2-40B4-BE49-F238E27FC236}">
                <a16:creationId xmlns:a16="http://schemas.microsoft.com/office/drawing/2014/main" id="{0EC94F37-72EA-FC7A-0E83-DFCCCD4E78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E4B2D1D-5DEA-211C-F1A9-A46582A63063}"/>
              </a:ext>
            </a:extLst>
          </p:cNvPr>
          <p:cNvSpPr>
            <a:spLocks noGrp="1"/>
          </p:cNvSpPr>
          <p:nvPr>
            <p:ph type="sldNum" sz="quarter" idx="12"/>
          </p:nvPr>
        </p:nvSpPr>
        <p:spPr/>
        <p:txBody>
          <a:bodyPr/>
          <a:lstStyle>
            <a:lvl1pPr>
              <a:defRPr/>
            </a:lvl1pPr>
          </a:lstStyle>
          <a:p>
            <a:pPr>
              <a:defRPr/>
            </a:pPr>
            <a:fld id="{58C0A2AA-3788-41AE-8040-12FC27B51CA0}" type="slidenum">
              <a:rPr lang="en-US" altLang="en-US"/>
              <a:pPr>
                <a:defRPr/>
              </a:pPr>
              <a:t>‹#›</a:t>
            </a:fld>
            <a:endParaRPr lang="en-US" altLang="en-US"/>
          </a:p>
        </p:txBody>
      </p:sp>
    </p:spTree>
    <p:extLst>
      <p:ext uri="{BB962C8B-B14F-4D97-AF65-F5344CB8AC3E}">
        <p14:creationId xmlns:p14="http://schemas.microsoft.com/office/powerpoint/2010/main" val="125892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6BF64B1-3D1D-2CAA-CDCA-AA6C2617DD27}"/>
              </a:ext>
            </a:extLst>
          </p:cNvPr>
          <p:cNvSpPr>
            <a:spLocks noGrp="1"/>
          </p:cNvSpPr>
          <p:nvPr>
            <p:ph type="dt" sz="half" idx="10"/>
          </p:nvPr>
        </p:nvSpPr>
        <p:spPr/>
        <p:txBody>
          <a:bodyPr/>
          <a:lstStyle>
            <a:lvl1pPr>
              <a:defRPr/>
            </a:lvl1pPr>
          </a:lstStyle>
          <a:p>
            <a:pPr>
              <a:defRPr/>
            </a:pPr>
            <a:fld id="{323A8F09-5419-45FD-8D95-5ABEFE04B355}" type="datetime1">
              <a:rPr lang="en-US"/>
              <a:pPr>
                <a:defRPr/>
              </a:pPr>
              <a:t>7/31/2024</a:t>
            </a:fld>
            <a:endParaRPr lang="en-US"/>
          </a:p>
        </p:txBody>
      </p:sp>
      <p:sp>
        <p:nvSpPr>
          <p:cNvPr id="6" name="Footer Placeholder 4">
            <a:extLst>
              <a:ext uri="{FF2B5EF4-FFF2-40B4-BE49-F238E27FC236}">
                <a16:creationId xmlns:a16="http://schemas.microsoft.com/office/drawing/2014/main" id="{B712BD47-033A-80E2-83D3-6B9105A0A9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C4DB212-FAA9-6161-3614-369E0A299588}"/>
              </a:ext>
            </a:extLst>
          </p:cNvPr>
          <p:cNvSpPr>
            <a:spLocks noGrp="1"/>
          </p:cNvSpPr>
          <p:nvPr>
            <p:ph type="sldNum" sz="quarter" idx="12"/>
          </p:nvPr>
        </p:nvSpPr>
        <p:spPr/>
        <p:txBody>
          <a:bodyPr/>
          <a:lstStyle>
            <a:lvl1pPr>
              <a:defRPr/>
            </a:lvl1pPr>
          </a:lstStyle>
          <a:p>
            <a:pPr>
              <a:defRPr/>
            </a:pPr>
            <a:fld id="{5D87F9BB-2B5B-40B4-A6E7-CB5F814AB740}" type="slidenum">
              <a:rPr lang="en-US" altLang="en-US"/>
              <a:pPr>
                <a:defRPr/>
              </a:pPr>
              <a:t>‹#›</a:t>
            </a:fld>
            <a:endParaRPr lang="en-US" altLang="en-US"/>
          </a:p>
        </p:txBody>
      </p:sp>
    </p:spTree>
    <p:extLst>
      <p:ext uri="{BB962C8B-B14F-4D97-AF65-F5344CB8AC3E}">
        <p14:creationId xmlns:p14="http://schemas.microsoft.com/office/powerpoint/2010/main" val="333556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CC7206F-AB48-1605-B807-AE513BBE5841}"/>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a:extLst>
              <a:ext uri="{FF2B5EF4-FFF2-40B4-BE49-F238E27FC236}">
                <a16:creationId xmlns:a16="http://schemas.microsoft.com/office/drawing/2014/main" id="{70E40BF2-802B-054C-5998-D44D36BCCAE5}"/>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C893F206-219D-57E6-497B-2B45C20122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2DF0E03-0E65-4D71-AEF4-8A256AB919DE}" type="datetime1">
              <a:rPr lang="en-US"/>
              <a:t>7/31/2024</a:t>
            </a:fld>
            <a:endParaRPr lang="en-US"/>
          </a:p>
        </p:txBody>
      </p:sp>
      <p:sp>
        <p:nvSpPr>
          <p:cNvPr id="5" name="Footer Placeholder 4">
            <a:extLst>
              <a:ext uri="{FF2B5EF4-FFF2-40B4-BE49-F238E27FC236}">
                <a16:creationId xmlns:a16="http://schemas.microsoft.com/office/drawing/2014/main" id="{D0BAFE3B-1F06-DD82-22B2-C3D74276AC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EDF5DFA-F2F9-ED99-474B-2DD35E3D850B}"/>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3DAA11F-7C57-474F-AE76-9E5326C9B9F2}"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6110" r:id="rId1"/>
    <p:sldLayoutId id="2147486120" r:id="rId2"/>
    <p:sldLayoutId id="2147486111" r:id="rId3"/>
    <p:sldLayoutId id="2147486112" r:id="rId4"/>
    <p:sldLayoutId id="2147486113" r:id="rId5"/>
    <p:sldLayoutId id="2147486114" r:id="rId6"/>
    <p:sldLayoutId id="2147486115" r:id="rId7"/>
    <p:sldLayoutId id="2147486116" r:id="rId8"/>
    <p:sldLayoutId id="2147486117" r:id="rId9"/>
    <p:sldLayoutId id="2147486118" r:id="rId10"/>
    <p:sldLayoutId id="2147486119" r:id="rId11"/>
    <p:sldLayoutId id="2147486121"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E50EDE4-A6D7-2BFA-AA2B-6CE69912046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pPr lvl="0"/>
            <a:r>
              <a:rPr lang="en-US" altLang="en-US"/>
              <a:t>Cliquez pour modifier le style du titre principal</a:t>
            </a:r>
          </a:p>
        </p:txBody>
      </p:sp>
      <p:sp>
        <p:nvSpPr>
          <p:cNvPr id="2051" name="Text Placeholder 2">
            <a:extLst>
              <a:ext uri="{FF2B5EF4-FFF2-40B4-BE49-F238E27FC236}">
                <a16:creationId xmlns:a16="http://schemas.microsoft.com/office/drawing/2014/main" id="{DA2419FA-67BB-5E90-9B83-87CBE7087503}"/>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en-US" altLang="en-US"/>
              <a:t>Cliquez pour modifier les styles de texte du Master</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0F907D8D-7759-DFD2-1730-E0AD159B1704}"/>
              </a:ext>
            </a:extLst>
          </p:cNvPr>
          <p:cNvSpPr>
            <a:spLocks noGrp="1"/>
          </p:cNvSpPr>
          <p:nvPr>
            <p:ph type="dt" sz="half" idx="2"/>
          </p:nvPr>
        </p:nvSpPr>
        <p:spPr>
          <a:xfrm>
            <a:off x="609600" y="6356350"/>
            <a:ext cx="2844800" cy="365125"/>
          </a:xfrm>
          <a:prstGeom prst="rect">
            <a:avLst/>
          </a:prstGeom>
        </p:spPr>
        <p:txBody>
          <a:bodyPr vert="horz" lIns="91431" tIns="45715" rIns="91431" bIns="45715"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110F59FF-C15C-4A1A-AB3B-3A24ED7DA7F8}" type="datetime1">
              <a:rPr lang="en-US"/>
              <a:t>7/31/2024</a:t>
            </a:fld>
            <a:endParaRPr lang="en-US" dirty="0"/>
          </a:p>
        </p:txBody>
      </p:sp>
      <p:sp>
        <p:nvSpPr>
          <p:cNvPr id="5" name="Footer Placeholder 4">
            <a:extLst>
              <a:ext uri="{FF2B5EF4-FFF2-40B4-BE49-F238E27FC236}">
                <a16:creationId xmlns:a16="http://schemas.microsoft.com/office/drawing/2014/main" id="{F86449ED-CD84-F9B1-B2B9-1B7AD98E9DE0}"/>
              </a:ext>
            </a:extLst>
          </p:cNvPr>
          <p:cNvSpPr>
            <a:spLocks noGrp="1"/>
          </p:cNvSpPr>
          <p:nvPr>
            <p:ph type="ftr" sz="quarter" idx="3"/>
          </p:nvPr>
        </p:nvSpPr>
        <p:spPr>
          <a:xfrm>
            <a:off x="4165600" y="6356350"/>
            <a:ext cx="3860800" cy="365125"/>
          </a:xfrm>
          <a:prstGeom prst="rect">
            <a:avLst/>
          </a:prstGeom>
        </p:spPr>
        <p:txBody>
          <a:bodyPr vert="horz" lIns="91431" tIns="45715" rIns="91431" bIns="45715"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5DBB9A0-9C55-18D2-A9E8-E1D69260F06F}"/>
              </a:ext>
            </a:extLst>
          </p:cNvPr>
          <p:cNvSpPr>
            <a:spLocks noGrp="1"/>
          </p:cNvSpPr>
          <p:nvPr>
            <p:ph type="sldNum" sz="quarter" idx="4"/>
          </p:nvPr>
        </p:nvSpPr>
        <p:spPr>
          <a:xfrm>
            <a:off x="8737600" y="6356350"/>
            <a:ext cx="2844800" cy="365125"/>
          </a:xfrm>
          <a:prstGeom prst="rect">
            <a:avLst/>
          </a:prstGeom>
        </p:spPr>
        <p:txBody>
          <a:bodyPr vert="horz" wrap="square" lIns="91431" tIns="45715" rIns="91431" bIns="45715" numCol="1" anchor="ctr" anchorCtr="0" compatLnSpc="1">
            <a:prstTxWarp prst="textNoShape">
              <a:avLst/>
            </a:prstTxWarp>
          </a:bodyPr>
          <a:lstStyle>
            <a:lvl1pPr algn="r" eaLnBrk="1" hangingPunct="1">
              <a:defRPr sz="1200">
                <a:solidFill>
                  <a:srgbClr val="898989"/>
                </a:solidFill>
              </a:defRPr>
            </a:lvl1pPr>
          </a:lstStyle>
          <a:p>
            <a:pPr>
              <a:defRPr/>
            </a:pPr>
            <a:fld id="{D96EAE7C-F831-45A5-9A2B-09CBE7833F40}"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6122" r:id="rId1"/>
    <p:sldLayoutId id="2147486123" r:id="rId2"/>
    <p:sldLayoutId id="2147486124" r:id="rId3"/>
    <p:sldLayoutId id="2147486125" r:id="rId4"/>
    <p:sldLayoutId id="2147486126" r:id="rId5"/>
    <p:sldLayoutId id="2147486127" r:id="rId6"/>
    <p:sldLayoutId id="2147486128" r:id="rId7"/>
    <p:sldLayoutId id="2147486129" r:id="rId8"/>
    <p:sldLayoutId id="2147486130" r:id="rId9"/>
    <p:sldLayoutId id="2147486131" r:id="rId10"/>
    <p:sldLayoutId id="2147486132" r:id="rId11"/>
    <p:sldLayoutId id="214748613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53" algn="ctr" rtl="0" fontAlgn="base">
        <a:spcBef>
          <a:spcPct val="0"/>
        </a:spcBef>
        <a:spcAft>
          <a:spcPct val="0"/>
        </a:spcAft>
        <a:defRPr sz="4400">
          <a:solidFill>
            <a:schemeClr val="tx1"/>
          </a:solidFill>
          <a:latin typeface="Calibri" pitchFamily="34" charset="0"/>
        </a:defRPr>
      </a:lvl6pPr>
      <a:lvl7pPr marL="914305" algn="ctr" rtl="0" fontAlgn="base">
        <a:spcBef>
          <a:spcPct val="0"/>
        </a:spcBef>
        <a:spcAft>
          <a:spcPct val="0"/>
        </a:spcAft>
        <a:defRPr sz="4400">
          <a:solidFill>
            <a:schemeClr val="tx1"/>
          </a:solidFill>
          <a:latin typeface="Calibri" pitchFamily="34" charset="0"/>
        </a:defRPr>
      </a:lvl7pPr>
      <a:lvl8pPr marL="1371458" algn="ctr" rtl="0" fontAlgn="base">
        <a:spcBef>
          <a:spcPct val="0"/>
        </a:spcBef>
        <a:spcAft>
          <a:spcPct val="0"/>
        </a:spcAft>
        <a:defRPr sz="4400">
          <a:solidFill>
            <a:schemeClr val="tx1"/>
          </a:solidFill>
          <a:latin typeface="Calibri" pitchFamily="34" charset="0"/>
        </a:defRPr>
      </a:lvl8pPr>
      <a:lvl9pPr marL="1828610"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39"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6"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1"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ezd.c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aho.org/en/documents/epidemiological-alert-oropouche-region-americas-vertical-transmission-event-under"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www.paho.org/en/documents/epidemiological-alert-oropouche-region-americas-9-may-2024"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zika/czs/index.html" TargetMode="External"/><Relationship Id="rId2" Type="http://schemas.openxmlformats.org/officeDocument/2006/relationships/hyperlink" Target="https://www.gov.br/saude/pt-br/assuntos/saude-de-a-a-z/f/febre-do-oropouche/notas-tecnicas/nota-tecnica-no-15-2024-svsa-ms" TargetMode="Externa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timesofindia.indiatimes.com/city/nagpur/iap-cautions-maharashtra-against-deadly-chandipura-virus-spread/articleshow/111911414.cms"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hyperlink" Target="https://www.cdc.gov/tularemia/data-research/index.html" TargetMode="Externa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hyperlink" Target="https://www.msdvetmanual.com/generalized-conditions/tularemia/tularemia-in-animals"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www.tandfonline.com/doi/full/10.1080/01652176.2023.2277753" TargetMode="External"/><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5.xml"/><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 picture containing dark&#10;&#10;Description automatically generated">
            <a:extLst>
              <a:ext uri="{FF2B5EF4-FFF2-40B4-BE49-F238E27FC236}">
                <a16:creationId xmlns:a16="http://schemas.microsoft.com/office/drawing/2014/main" id="{2F6E47CD-D9A5-1650-814B-C6DF5A6AE3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a:extLst>
              <a:ext uri="{FF2B5EF4-FFF2-40B4-BE49-F238E27FC236}">
                <a16:creationId xmlns:a16="http://schemas.microsoft.com/office/drawing/2014/main" id="{A0E18245-0767-1B18-5E2E-A64E3EED1E92}"/>
              </a:ext>
            </a:extLst>
          </p:cNvPr>
          <p:cNvSpPr>
            <a:spLocks noGrp="1"/>
          </p:cNvSpPr>
          <p:nvPr>
            <p:ph type="ctrTitle"/>
          </p:nvPr>
        </p:nvSpPr>
        <p:spPr>
          <a:xfrm>
            <a:off x="0" y="1011238"/>
            <a:ext cx="12192000" cy="1498600"/>
          </a:xfrm>
        </p:spPr>
        <p:txBody>
          <a:bodyPr rtlCol="0">
            <a:noAutofit/>
          </a:bodyPr>
          <a:lstStyle/>
          <a:p>
            <a:pPr algn="r" eaLnBrk="1" fontAlgn="auto" hangingPunct="1">
              <a:spcAft>
                <a:spcPts val="0"/>
              </a:spcAft>
              <a:defRPr/>
            </a:pPr>
            <a:r>
              <a:rPr lang="fr-FR" sz="3600" b="1" dirty="0">
                <a:solidFill>
                  <a:schemeClr val="bg1"/>
                </a:solidFill>
                <a:latin typeface="+mn-lt"/>
              </a:rPr>
              <a:t>Communauté des maladies émergentes et zoonotiques</a:t>
            </a:r>
            <a:br>
              <a:rPr lang="fr-FR" sz="3600" b="1" dirty="0">
                <a:solidFill>
                  <a:schemeClr val="bg1"/>
                </a:solidFill>
                <a:latin typeface="+mn-lt"/>
              </a:rPr>
            </a:br>
            <a:r>
              <a:rPr lang="fr-FR" sz="2800" b="1" i="1" dirty="0">
                <a:solidFill>
                  <a:schemeClr val="bg1"/>
                </a:solidFill>
                <a:latin typeface="+mn-lt"/>
              </a:rPr>
              <a:t>Réunion mensuelle de la Communauté</a:t>
            </a:r>
            <a:endParaRPr lang="en-CA" sz="2800" b="1" i="1" dirty="0">
              <a:solidFill>
                <a:schemeClr val="bg1"/>
              </a:solidFill>
            </a:endParaRPr>
          </a:p>
        </p:txBody>
      </p:sp>
      <p:sp>
        <p:nvSpPr>
          <p:cNvPr id="18436" name="Subtitle 1">
            <a:extLst>
              <a:ext uri="{FF2B5EF4-FFF2-40B4-BE49-F238E27FC236}">
                <a16:creationId xmlns:a16="http://schemas.microsoft.com/office/drawing/2014/main" id="{523F2B1F-0332-DB4D-88BE-DF884F2827E4}"/>
              </a:ext>
            </a:extLst>
          </p:cNvPr>
          <p:cNvSpPr>
            <a:spLocks noGrp="1"/>
          </p:cNvSpPr>
          <p:nvPr>
            <p:ph type="subTitle" idx="1"/>
          </p:nvPr>
        </p:nvSpPr>
        <p:spPr>
          <a:xfrm>
            <a:off x="5500688" y="4075113"/>
            <a:ext cx="6591300" cy="1430337"/>
          </a:xfrm>
        </p:spPr>
        <p:txBody>
          <a:bodyPr/>
          <a:lstStyle/>
          <a:p>
            <a:pPr algn="r" eaLnBrk="1" hangingPunct="1"/>
            <a:r>
              <a:rPr lang="en-CA" altLang="en-US" b="1" dirty="0">
                <a:solidFill>
                  <a:schemeClr val="bg1"/>
                </a:solidFill>
              </a:rPr>
              <a:t>25 juillet 2024</a:t>
            </a:r>
          </a:p>
          <a:p>
            <a:pPr algn="r" eaLnBrk="1" hangingPunct="1"/>
            <a:endParaRPr lang="en-US" altLang="en-US" b="1" dirty="0">
              <a:solidFill>
                <a:schemeClr val="bg1"/>
              </a:solidFill>
            </a:endParaRPr>
          </a:p>
        </p:txBody>
      </p:sp>
      <p:sp>
        <p:nvSpPr>
          <p:cNvPr id="18437" name="Slide Number Placeholder 3">
            <a:extLst>
              <a:ext uri="{FF2B5EF4-FFF2-40B4-BE49-F238E27FC236}">
                <a16:creationId xmlns:a16="http://schemas.microsoft.com/office/drawing/2014/main" id="{A229C41F-849D-943D-9745-67FA47E7B2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F6F55B3-055D-4F56-92A8-3DDF16F7CD0A}" type="slidenum">
              <a:rPr lang="en-US" altLang="en-US" sz="1200" smtClean="0">
                <a:solidFill>
                  <a:srgbClr val="898989"/>
                </a:solidFill>
              </a:rPr>
              <a:t>1</a:t>
            </a:fld>
            <a:endParaRPr lang="en-US" altLang="en-US" sz="1200">
              <a:solidFill>
                <a:srgbClr val="898989"/>
              </a:solidFill>
            </a:endParaRPr>
          </a:p>
        </p:txBody>
      </p:sp>
      <p:sp>
        <p:nvSpPr>
          <p:cNvPr id="18438" name="TextBox 4">
            <a:extLst>
              <a:ext uri="{FF2B5EF4-FFF2-40B4-BE49-F238E27FC236}">
                <a16:creationId xmlns:a16="http://schemas.microsoft.com/office/drawing/2014/main" id="{93572AE2-D602-68F9-A555-8F5A6AC251FF}"/>
              </a:ext>
            </a:extLst>
          </p:cNvPr>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chemeClr val="bg1"/>
                </a:solidFill>
                <a:hlinkClick r:id="rId4"/>
              </a:rPr>
              <a:t>www.cezd.ca </a:t>
            </a:r>
            <a:endParaRPr lang="en-US" altLang="en-US" sz="3600">
              <a:solidFill>
                <a:schemeClr val="bg1"/>
              </a:solidFill>
            </a:endParaRPr>
          </a:p>
        </p:txBody>
      </p:sp>
    </p:spTree>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0C748-4B44-956C-EAE7-D6ACA1CE0B0F}"/>
              </a:ext>
            </a:extLst>
          </p:cNvPr>
          <p:cNvSpPr>
            <a:spLocks noGrp="1"/>
          </p:cNvSpPr>
          <p:nvPr>
            <p:ph type="title"/>
          </p:nvPr>
        </p:nvSpPr>
        <p:spPr>
          <a:xfrm>
            <a:off x="420688" y="279400"/>
            <a:ext cx="11771312" cy="1325563"/>
          </a:xfrm>
        </p:spPr>
        <p:txBody>
          <a:bodyPr/>
          <a:lstStyle/>
          <a:p>
            <a:pPr>
              <a:defRPr/>
            </a:pPr>
            <a:r>
              <a:rPr lang="en-CA" altLang="en-US" sz="4000" dirty="0"/>
              <a:t>Le processus de veille </a:t>
            </a:r>
            <a:r>
              <a:rPr lang="en-CA" altLang="en-US" sz="4000" dirty="0" err="1"/>
              <a:t>épidémiologique</a:t>
            </a:r>
            <a:r>
              <a:rPr lang="en-CA" altLang="en-US" sz="4000" dirty="0"/>
              <a:t> de la CMEZ </a:t>
            </a:r>
            <a:endParaRPr lang="en-CA" sz="4000" dirty="0"/>
          </a:p>
        </p:txBody>
      </p:sp>
      <p:sp>
        <p:nvSpPr>
          <p:cNvPr id="33795" name="Text Placeholder 2">
            <a:extLst>
              <a:ext uri="{FF2B5EF4-FFF2-40B4-BE49-F238E27FC236}">
                <a16:creationId xmlns:a16="http://schemas.microsoft.com/office/drawing/2014/main" id="{263EE383-FDB7-CCCB-84E5-76022B9EA932}"/>
              </a:ext>
            </a:extLst>
          </p:cNvPr>
          <p:cNvSpPr>
            <a:spLocks noGrp="1"/>
          </p:cNvSpPr>
          <p:nvPr>
            <p:ph type="body" sz="quarter" idx="13"/>
          </p:nvPr>
        </p:nvSpPr>
        <p:spPr>
          <a:xfrm>
            <a:off x="755650" y="1519238"/>
            <a:ext cx="10961688" cy="4162425"/>
          </a:xfrm>
        </p:spPr>
        <p:txBody>
          <a:bodyPr/>
          <a:lstStyle/>
          <a:p>
            <a:pPr marL="0" indent="0">
              <a:buFont typeface="Arial" panose="020B0604020202020204" pitchFamily="34" charset="0"/>
              <a:buNone/>
              <a:defRPr/>
            </a:pPr>
            <a:endParaRPr lang="en-US" altLang="en-US" dirty="0"/>
          </a:p>
          <a:p>
            <a:pPr>
              <a:defRPr/>
            </a:pPr>
            <a:endParaRPr lang="en-US" altLang="en-US" dirty="0"/>
          </a:p>
        </p:txBody>
      </p:sp>
      <p:sp>
        <p:nvSpPr>
          <p:cNvPr id="35844" name="Slide Number Placeholder 3">
            <a:extLst>
              <a:ext uri="{FF2B5EF4-FFF2-40B4-BE49-F238E27FC236}">
                <a16:creationId xmlns:a16="http://schemas.microsoft.com/office/drawing/2014/main" id="{7417042A-5687-126F-F922-1C1E3B39A8DB}"/>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6435D83-AA34-4233-87CB-FF78CF6C62AF}" type="slidenum">
              <a:rPr lang="en-US" altLang="en-US" sz="1200" smtClean="0">
                <a:solidFill>
                  <a:srgbClr val="898989"/>
                </a:solidFill>
              </a:rPr>
              <a:t>10</a:t>
            </a:fld>
            <a:endParaRPr lang="en-US" altLang="en-US" sz="1200">
              <a:solidFill>
                <a:srgbClr val="898989"/>
              </a:solidFill>
            </a:endParaRPr>
          </a:p>
        </p:txBody>
      </p:sp>
      <p:sp>
        <p:nvSpPr>
          <p:cNvPr id="35845" name="Rectangle 6">
            <a:extLst>
              <a:ext uri="{FF2B5EF4-FFF2-40B4-BE49-F238E27FC236}">
                <a16:creationId xmlns:a16="http://schemas.microsoft.com/office/drawing/2014/main" id="{FFB68E9B-90BF-7C3F-7FAE-4CB187AF24DE}"/>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5846" name="Rectangle 7">
            <a:extLst>
              <a:ext uri="{FF2B5EF4-FFF2-40B4-BE49-F238E27FC236}">
                <a16:creationId xmlns:a16="http://schemas.microsoft.com/office/drawing/2014/main" id="{EB3FAB81-1C5B-6841-5831-A4F5B52A3E22}"/>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5847" name="Rectangle 8">
            <a:extLst>
              <a:ext uri="{FF2B5EF4-FFF2-40B4-BE49-F238E27FC236}">
                <a16:creationId xmlns:a16="http://schemas.microsoft.com/office/drawing/2014/main" id="{D2E67502-4723-AD88-7632-D1707ED59D7D}"/>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35848" name="Picture 5">
            <a:extLst>
              <a:ext uri="{FF2B5EF4-FFF2-40B4-BE49-F238E27FC236}">
                <a16:creationId xmlns:a16="http://schemas.microsoft.com/office/drawing/2014/main" id="{7A6DEC4B-2D5D-1E62-2D42-4F067A1355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90688"/>
            <a:ext cx="10058400"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a:extLst>
              <a:ext uri="{FF2B5EF4-FFF2-40B4-BE49-F238E27FC236}">
                <a16:creationId xmlns:a16="http://schemas.microsoft.com/office/drawing/2014/main" id="{7EC704BC-2449-D5D9-CC88-C28186BE02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1428750"/>
            <a:ext cx="3910013" cy="467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891" name="Picture 4">
            <a:extLst>
              <a:ext uri="{FF2B5EF4-FFF2-40B4-BE49-F238E27FC236}">
                <a16:creationId xmlns:a16="http://schemas.microsoft.com/office/drawing/2014/main" id="{D5B5F1AC-7403-3E38-778D-073F95FDF9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83063" y="1428750"/>
            <a:ext cx="3571875" cy="467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BBD332A-CA8D-4028-D938-0B863ABF2E29}"/>
              </a:ext>
            </a:extLst>
          </p:cNvPr>
          <p:cNvSpPr>
            <a:spLocks noGrp="1"/>
          </p:cNvSpPr>
          <p:nvPr>
            <p:ph type="title"/>
          </p:nvPr>
        </p:nvSpPr>
        <p:spPr>
          <a:xfrm>
            <a:off x="420688" y="103188"/>
            <a:ext cx="11385550" cy="1325562"/>
          </a:xfrm>
        </p:spPr>
        <p:txBody>
          <a:bodyPr/>
          <a:lstStyle/>
          <a:p>
            <a:pPr>
              <a:defRPr/>
            </a:pPr>
            <a:r>
              <a:rPr lang="en-CA" dirty="0"/>
              <a:t>Identification - Rapport hebdomadaire de renseignement de la CMEZ</a:t>
            </a:r>
          </a:p>
        </p:txBody>
      </p:sp>
      <p:sp>
        <p:nvSpPr>
          <p:cNvPr id="37893" name="Slide Number Placeholder 3">
            <a:extLst>
              <a:ext uri="{FF2B5EF4-FFF2-40B4-BE49-F238E27FC236}">
                <a16:creationId xmlns:a16="http://schemas.microsoft.com/office/drawing/2014/main" id="{C514F2A5-B1AB-CCD0-9BD5-6D431DA78E55}"/>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78F143E-E1C8-4BD9-9A18-2983BF40046D}" type="slidenum">
              <a:rPr lang="en-US" altLang="en-US" sz="1200" smtClean="0">
                <a:solidFill>
                  <a:srgbClr val="898989"/>
                </a:solidFill>
              </a:rPr>
              <a:t>11</a:t>
            </a:fld>
            <a:endParaRPr lang="en-US" altLang="en-US" sz="1200">
              <a:solidFill>
                <a:srgbClr val="898989"/>
              </a:solidFill>
            </a:endParaRPr>
          </a:p>
        </p:txBody>
      </p:sp>
      <p:sp>
        <p:nvSpPr>
          <p:cNvPr id="37894" name="Rectangle 6">
            <a:extLst>
              <a:ext uri="{FF2B5EF4-FFF2-40B4-BE49-F238E27FC236}">
                <a16:creationId xmlns:a16="http://schemas.microsoft.com/office/drawing/2014/main" id="{312F3B6D-69B4-4BD8-F6E7-44CC5A9CE306}"/>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7895" name="Rectangle 7">
            <a:extLst>
              <a:ext uri="{FF2B5EF4-FFF2-40B4-BE49-F238E27FC236}">
                <a16:creationId xmlns:a16="http://schemas.microsoft.com/office/drawing/2014/main" id="{043006D7-4B1A-7F19-A841-9C6F7292AC17}"/>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7896" name="Rectangle 8">
            <a:extLst>
              <a:ext uri="{FF2B5EF4-FFF2-40B4-BE49-F238E27FC236}">
                <a16:creationId xmlns:a16="http://schemas.microsoft.com/office/drawing/2014/main" id="{168E459B-4A33-5F0D-9F18-5CF6394CA92D}"/>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37897" name="Picture 2">
            <a:extLst>
              <a:ext uri="{FF2B5EF4-FFF2-40B4-BE49-F238E27FC236}">
                <a16:creationId xmlns:a16="http://schemas.microsoft.com/office/drawing/2014/main" id="{EC59A425-EC9F-EC21-2036-708FFB23731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4175" y="1428750"/>
            <a:ext cx="3656013" cy="467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62074-1D03-8325-A4FE-5E70EA5576D3}"/>
              </a:ext>
            </a:extLst>
          </p:cNvPr>
          <p:cNvSpPr>
            <a:spLocks noGrp="1"/>
          </p:cNvSpPr>
          <p:nvPr>
            <p:ph type="title"/>
          </p:nvPr>
        </p:nvSpPr>
        <p:spPr>
          <a:xfrm>
            <a:off x="420688" y="279400"/>
            <a:ext cx="10515600" cy="1325563"/>
          </a:xfrm>
        </p:spPr>
        <p:txBody>
          <a:bodyPr/>
          <a:lstStyle/>
          <a:p>
            <a:pPr>
              <a:defRPr/>
            </a:pPr>
            <a:r>
              <a:rPr lang="en-CA" altLang="en-US" sz="3600" dirty="0"/>
              <a:t>Le processus de veille </a:t>
            </a:r>
            <a:r>
              <a:rPr lang="en-CA" altLang="en-US" sz="3600" dirty="0" err="1"/>
              <a:t>épidémiologique</a:t>
            </a:r>
            <a:r>
              <a:rPr lang="en-CA" altLang="en-US" sz="3600" dirty="0"/>
              <a:t> de la CMEZ</a:t>
            </a:r>
            <a:endParaRPr lang="en-CA" sz="3600" dirty="0"/>
          </a:p>
        </p:txBody>
      </p:sp>
      <p:sp>
        <p:nvSpPr>
          <p:cNvPr id="33795" name="Text Placeholder 2">
            <a:extLst>
              <a:ext uri="{FF2B5EF4-FFF2-40B4-BE49-F238E27FC236}">
                <a16:creationId xmlns:a16="http://schemas.microsoft.com/office/drawing/2014/main" id="{1D1F5757-46E7-A998-E27E-E0DD1D298FF7}"/>
              </a:ext>
            </a:extLst>
          </p:cNvPr>
          <p:cNvSpPr>
            <a:spLocks noGrp="1"/>
          </p:cNvSpPr>
          <p:nvPr>
            <p:ph type="body" sz="quarter" idx="13"/>
          </p:nvPr>
        </p:nvSpPr>
        <p:spPr>
          <a:xfrm>
            <a:off x="755650" y="1519238"/>
            <a:ext cx="10961688" cy="4162425"/>
          </a:xfrm>
        </p:spPr>
        <p:txBody>
          <a:bodyPr/>
          <a:lstStyle/>
          <a:p>
            <a:pPr marL="0" indent="0">
              <a:buFont typeface="Arial" panose="020B0604020202020204" pitchFamily="34" charset="0"/>
              <a:buNone/>
              <a:defRPr/>
            </a:pPr>
            <a:endParaRPr lang="en-US" altLang="en-US" dirty="0"/>
          </a:p>
          <a:p>
            <a:pPr>
              <a:defRPr/>
            </a:pPr>
            <a:endParaRPr lang="en-US" altLang="en-US" dirty="0"/>
          </a:p>
        </p:txBody>
      </p:sp>
      <p:sp>
        <p:nvSpPr>
          <p:cNvPr id="39940" name="Slide Number Placeholder 3">
            <a:extLst>
              <a:ext uri="{FF2B5EF4-FFF2-40B4-BE49-F238E27FC236}">
                <a16:creationId xmlns:a16="http://schemas.microsoft.com/office/drawing/2014/main" id="{CF07BE4F-B7B0-8721-DF74-41D931F93FDB}"/>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1951929-6A08-4F10-8B78-C7836C73A375}" type="slidenum">
              <a:rPr lang="en-US" altLang="en-US" sz="1200" smtClean="0">
                <a:solidFill>
                  <a:srgbClr val="898989"/>
                </a:solidFill>
              </a:rPr>
              <a:t>12</a:t>
            </a:fld>
            <a:endParaRPr lang="en-US" altLang="en-US" sz="1200">
              <a:solidFill>
                <a:srgbClr val="898989"/>
              </a:solidFill>
            </a:endParaRPr>
          </a:p>
        </p:txBody>
      </p:sp>
      <p:sp>
        <p:nvSpPr>
          <p:cNvPr id="39941" name="Rectangle 6">
            <a:extLst>
              <a:ext uri="{FF2B5EF4-FFF2-40B4-BE49-F238E27FC236}">
                <a16:creationId xmlns:a16="http://schemas.microsoft.com/office/drawing/2014/main" id="{C06A2847-8FEB-D7A5-94D3-765F963275A0}"/>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9942" name="Rectangle 7">
            <a:extLst>
              <a:ext uri="{FF2B5EF4-FFF2-40B4-BE49-F238E27FC236}">
                <a16:creationId xmlns:a16="http://schemas.microsoft.com/office/drawing/2014/main" id="{4B25A77D-DB7A-F245-B9AD-1B6722E3664D}"/>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9943" name="Rectangle 8">
            <a:extLst>
              <a:ext uri="{FF2B5EF4-FFF2-40B4-BE49-F238E27FC236}">
                <a16:creationId xmlns:a16="http://schemas.microsoft.com/office/drawing/2014/main" id="{11630299-A0BC-0E76-B757-097942ABC5C4}"/>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39944" name="Picture 5">
            <a:extLst>
              <a:ext uri="{FF2B5EF4-FFF2-40B4-BE49-F238E27FC236}">
                <a16:creationId xmlns:a16="http://schemas.microsoft.com/office/drawing/2014/main" id="{366130A9-372E-E80A-47D7-71B9251201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90688"/>
            <a:ext cx="10058400"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5A32E-27DB-8DD1-FD5F-7A6A37DD362A}"/>
              </a:ext>
            </a:extLst>
          </p:cNvPr>
          <p:cNvSpPr>
            <a:spLocks noGrp="1"/>
          </p:cNvSpPr>
          <p:nvPr>
            <p:ph type="title"/>
          </p:nvPr>
        </p:nvSpPr>
        <p:spPr/>
        <p:txBody>
          <a:bodyPr/>
          <a:lstStyle/>
          <a:p>
            <a:pPr algn="ctr"/>
            <a:r>
              <a:rPr lang="en-US" dirty="0">
                <a:cs typeface="Calibri"/>
              </a:rPr>
              <a:t>Mise a jour - IAHP et les </a:t>
            </a:r>
            <a:r>
              <a:rPr lang="en-US" dirty="0" err="1">
                <a:cs typeface="Calibri"/>
              </a:rPr>
              <a:t>bovins</a:t>
            </a:r>
            <a:r>
              <a:rPr lang="en-US" dirty="0">
                <a:cs typeface="Calibri"/>
              </a:rPr>
              <a:t> </a:t>
            </a:r>
            <a:r>
              <a:rPr lang="en-US" dirty="0" err="1">
                <a:cs typeface="Calibri"/>
              </a:rPr>
              <a:t>laitiers</a:t>
            </a:r>
            <a:br>
              <a:rPr lang="en-US" dirty="0">
                <a:cs typeface="Calibri"/>
              </a:rPr>
            </a:br>
            <a:r>
              <a:rPr lang="en-US" dirty="0">
                <a:cs typeface="Calibri"/>
              </a:rPr>
              <a:t>Dr Murray Gillies</a:t>
            </a:r>
          </a:p>
        </p:txBody>
      </p:sp>
      <p:sp>
        <p:nvSpPr>
          <p:cNvPr id="4" name="Slide Number Placeholder 3">
            <a:extLst>
              <a:ext uri="{FF2B5EF4-FFF2-40B4-BE49-F238E27FC236}">
                <a16:creationId xmlns:a16="http://schemas.microsoft.com/office/drawing/2014/main" id="{4F22D532-D9BD-5176-BB42-5354553AB45F}"/>
              </a:ext>
            </a:extLst>
          </p:cNvPr>
          <p:cNvSpPr>
            <a:spLocks noGrp="1"/>
          </p:cNvSpPr>
          <p:nvPr>
            <p:ph type="sldNum" sz="quarter" idx="14"/>
          </p:nvPr>
        </p:nvSpPr>
        <p:spPr/>
        <p:txBody>
          <a:bodyPr/>
          <a:lstStyle/>
          <a:p>
            <a:pPr>
              <a:defRPr/>
            </a:pPr>
            <a:fld id="{68678C35-086D-4198-975D-7CAE096F9A66}" type="slidenum">
              <a:rPr lang="en-US" altLang="en-US"/>
              <a:pPr>
                <a:defRPr/>
              </a:pPr>
              <a:t>13</a:t>
            </a:fld>
            <a:endParaRPr lang="en-US" altLang="en-US"/>
          </a:p>
        </p:txBody>
      </p:sp>
      <p:pic>
        <p:nvPicPr>
          <p:cNvPr id="5" name="Picture 4" descr="Cows grazing in a field&#10;&#10;Description automatically generated">
            <a:extLst>
              <a:ext uri="{FF2B5EF4-FFF2-40B4-BE49-F238E27FC236}">
                <a16:creationId xmlns:a16="http://schemas.microsoft.com/office/drawing/2014/main" id="{35BD6D46-F146-6E46-393D-B4AAD9A0A685}"/>
              </a:ext>
            </a:extLst>
          </p:cNvPr>
          <p:cNvPicPr>
            <a:picLocks noChangeAspect="1"/>
          </p:cNvPicPr>
          <p:nvPr/>
        </p:nvPicPr>
        <p:blipFill>
          <a:blip r:embed="rId3"/>
          <a:stretch>
            <a:fillRect/>
          </a:stretch>
        </p:blipFill>
        <p:spPr>
          <a:xfrm>
            <a:off x="1790147" y="1717108"/>
            <a:ext cx="8607777" cy="46359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5544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229D1-EF1E-159E-AD86-A300414F0F2E}"/>
              </a:ext>
            </a:extLst>
          </p:cNvPr>
          <p:cNvSpPr>
            <a:spLocks noGrp="1"/>
          </p:cNvSpPr>
          <p:nvPr>
            <p:ph type="title"/>
          </p:nvPr>
        </p:nvSpPr>
        <p:spPr/>
        <p:txBody>
          <a:bodyPr/>
          <a:lstStyle/>
          <a:p>
            <a:pPr>
              <a:defRPr/>
            </a:pPr>
            <a:endParaRPr lang="en-CA"/>
          </a:p>
        </p:txBody>
      </p:sp>
      <p:sp>
        <p:nvSpPr>
          <p:cNvPr id="44035" name="Text Placeholder 2">
            <a:extLst>
              <a:ext uri="{FF2B5EF4-FFF2-40B4-BE49-F238E27FC236}">
                <a16:creationId xmlns:a16="http://schemas.microsoft.com/office/drawing/2014/main" id="{926D185B-9371-ED34-4C5A-C58F17D6B30C}"/>
              </a:ext>
            </a:extLst>
          </p:cNvPr>
          <p:cNvSpPr>
            <a:spLocks noGrp="1"/>
          </p:cNvSpPr>
          <p:nvPr>
            <p:ph type="body" sz="quarter" idx="13"/>
          </p:nvPr>
        </p:nvSpPr>
        <p:spPr/>
        <p:txBody>
          <a:bodyPr/>
          <a:lstStyle/>
          <a:p>
            <a:endParaRPr lang="en-CA" altLang="en-US"/>
          </a:p>
        </p:txBody>
      </p:sp>
      <p:sp>
        <p:nvSpPr>
          <p:cNvPr id="44036" name="Slide Number Placeholder 3">
            <a:extLst>
              <a:ext uri="{FF2B5EF4-FFF2-40B4-BE49-F238E27FC236}">
                <a16:creationId xmlns:a16="http://schemas.microsoft.com/office/drawing/2014/main" id="{AFCC0201-2038-0542-EA97-0A60A60333EF}"/>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34440F5-E53F-4B7A-9FA3-52924E88A5EF}" type="slidenum">
              <a:rPr lang="en-US" altLang="en-US" sz="1200" smtClean="0">
                <a:solidFill>
                  <a:srgbClr val="898989"/>
                </a:solidFill>
              </a:rPr>
              <a:t>14</a:t>
            </a:fld>
            <a:endParaRPr lang="en-US" altLang="en-US" sz="1200">
              <a:solidFill>
                <a:srgbClr val="898989"/>
              </a:solidFill>
            </a:endParaRPr>
          </a:p>
        </p:txBody>
      </p:sp>
      <p:pic>
        <p:nvPicPr>
          <p:cNvPr id="44037" name="Picture 4">
            <a:extLst>
              <a:ext uri="{FF2B5EF4-FFF2-40B4-BE49-F238E27FC236}">
                <a16:creationId xmlns:a16="http://schemas.microsoft.com/office/drawing/2014/main" id="{E058007E-2F51-E5F3-8DBA-688BCA5E7B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Box 2">
            <a:extLst>
              <a:ext uri="{FF2B5EF4-FFF2-40B4-BE49-F238E27FC236}">
                <a16:creationId xmlns:a16="http://schemas.microsoft.com/office/drawing/2014/main" id="{82B7DBD3-55FD-5AF0-4B61-24087C40F1F2}"/>
              </a:ext>
            </a:extLst>
          </p:cNvPr>
          <p:cNvSpPr txBox="1">
            <a:spLocks noChangeArrowheads="1"/>
          </p:cNvSpPr>
          <p:nvPr/>
        </p:nvSpPr>
        <p:spPr bwMode="auto">
          <a:xfrm>
            <a:off x="1238250" y="365125"/>
            <a:ext cx="39756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4000" b="1" dirty="0">
                <a:solidFill>
                  <a:schemeClr val="bg1"/>
                </a:solidFill>
              </a:rPr>
              <a:t>Signaux d'intérêt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9A1C-13FE-B3AC-4C8F-AB6DFC099A9F}"/>
              </a:ext>
            </a:extLst>
          </p:cNvPr>
          <p:cNvSpPr>
            <a:spLocks noGrp="1"/>
          </p:cNvSpPr>
          <p:nvPr>
            <p:ph type="title"/>
          </p:nvPr>
        </p:nvSpPr>
        <p:spPr/>
        <p:txBody>
          <a:bodyPr/>
          <a:lstStyle/>
          <a:p>
            <a:r>
              <a:rPr lang="en-CA" dirty="0"/>
              <a:t>Le virus Oropouche en Amérique du Sud</a:t>
            </a:r>
          </a:p>
        </p:txBody>
      </p:sp>
      <p:sp>
        <p:nvSpPr>
          <p:cNvPr id="3" name="Text Placeholder 2">
            <a:extLst>
              <a:ext uri="{FF2B5EF4-FFF2-40B4-BE49-F238E27FC236}">
                <a16:creationId xmlns:a16="http://schemas.microsoft.com/office/drawing/2014/main" id="{4CECD98F-9C2D-27B2-4AE1-5B1016BB9974}"/>
              </a:ext>
            </a:extLst>
          </p:cNvPr>
          <p:cNvSpPr>
            <a:spLocks noGrp="1"/>
          </p:cNvSpPr>
          <p:nvPr>
            <p:ph type="body" sz="quarter" idx="13"/>
          </p:nvPr>
        </p:nvSpPr>
        <p:spPr>
          <a:xfrm>
            <a:off x="346840" y="2057400"/>
            <a:ext cx="4761187" cy="2139215"/>
          </a:xfrm>
        </p:spPr>
        <p:txBody>
          <a:bodyPr/>
          <a:lstStyle/>
          <a:p>
            <a:r>
              <a:rPr lang="en-CA" dirty="0"/>
              <a:t>Épidémie en cours</a:t>
            </a:r>
          </a:p>
          <a:p>
            <a:r>
              <a:rPr lang="en-CA" dirty="0"/>
              <a:t>Toujours un nombre important de signaux</a:t>
            </a:r>
          </a:p>
          <a:p>
            <a:r>
              <a:rPr lang="en-US" sz="2000" dirty="0">
                <a:hlinkClick r:id="rId3"/>
              </a:rPr>
              <a:t>Alerte épidémiologique </a:t>
            </a:r>
            <a:r>
              <a:rPr lang="en-US" sz="2000" dirty="0" err="1">
                <a:hlinkClick r:id="rId3"/>
              </a:rPr>
              <a:t>Oropouche </a:t>
            </a:r>
            <a:r>
              <a:rPr lang="en-US" sz="2000" dirty="0">
                <a:hlinkClick r:id="rId3"/>
              </a:rPr>
              <a:t>dans la région des Amériques : événement de transmission verticale en cours d'investigation au Brésil - 17 juillet 2024 - OPS/OMS | Organisation panaméricaine de la santé</a:t>
            </a:r>
            <a:endParaRPr lang="en-CA" sz="2000" dirty="0"/>
          </a:p>
          <a:p>
            <a:endParaRPr lang="en-CA" dirty="0"/>
          </a:p>
        </p:txBody>
      </p:sp>
      <p:sp>
        <p:nvSpPr>
          <p:cNvPr id="4" name="Slide Number Placeholder 3">
            <a:extLst>
              <a:ext uri="{FF2B5EF4-FFF2-40B4-BE49-F238E27FC236}">
                <a16:creationId xmlns:a16="http://schemas.microsoft.com/office/drawing/2014/main" id="{590B8D7B-3D5F-85BB-8607-F28C90A4062D}"/>
              </a:ext>
            </a:extLst>
          </p:cNvPr>
          <p:cNvSpPr>
            <a:spLocks noGrp="1"/>
          </p:cNvSpPr>
          <p:nvPr>
            <p:ph type="sldNum" sz="quarter" idx="14"/>
          </p:nvPr>
        </p:nvSpPr>
        <p:spPr/>
        <p:txBody>
          <a:bodyPr/>
          <a:lstStyle/>
          <a:p>
            <a:pPr>
              <a:defRPr/>
            </a:pPr>
            <a:fld id="{68678C35-086D-4198-975D-7CAE096F9A66}" type="slidenum">
              <a:rPr lang="en-US" altLang="en-US" smtClean="0"/>
              <a:t>15</a:t>
            </a:fld>
            <a:endParaRPr lang="en-US" altLang="en-US"/>
          </a:p>
        </p:txBody>
      </p:sp>
      <p:pic>
        <p:nvPicPr>
          <p:cNvPr id="7" name="Picture 6">
            <a:extLst>
              <a:ext uri="{FF2B5EF4-FFF2-40B4-BE49-F238E27FC236}">
                <a16:creationId xmlns:a16="http://schemas.microsoft.com/office/drawing/2014/main" id="{F8DD6E44-CC90-F5E9-7744-E06AFBAB8F6A}"/>
              </a:ext>
            </a:extLst>
          </p:cNvPr>
          <p:cNvPicPr>
            <a:picLocks noChangeAspect="1"/>
          </p:cNvPicPr>
          <p:nvPr/>
        </p:nvPicPr>
        <p:blipFill>
          <a:blip r:embed="rId4"/>
          <a:stretch>
            <a:fillRect/>
          </a:stretch>
        </p:blipFill>
        <p:spPr>
          <a:xfrm>
            <a:off x="5339255" y="1690688"/>
            <a:ext cx="6732532" cy="4009991"/>
          </a:xfrm>
          <a:prstGeom prst="rect">
            <a:avLst/>
          </a:prstGeom>
        </p:spPr>
      </p:pic>
    </p:spTree>
    <p:extLst>
      <p:ext uri="{BB962C8B-B14F-4D97-AF65-F5344CB8AC3E}">
        <p14:creationId xmlns:p14="http://schemas.microsoft.com/office/powerpoint/2010/main" val="1551753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A9345-B643-C0E6-5C09-28B5EEF51083}"/>
              </a:ext>
            </a:extLst>
          </p:cNvPr>
          <p:cNvSpPr>
            <a:spLocks noGrp="1"/>
          </p:cNvSpPr>
          <p:nvPr>
            <p:ph type="title"/>
          </p:nvPr>
        </p:nvSpPr>
        <p:spPr>
          <a:xfrm>
            <a:off x="842061" y="10876"/>
            <a:ext cx="10515600" cy="1139889"/>
          </a:xfrm>
        </p:spPr>
        <p:txBody>
          <a:bodyPr/>
          <a:lstStyle/>
          <a:p>
            <a:r>
              <a:rPr lang="en-CA" dirty="0"/>
              <a:t>Oropouche en Amérique du Sud</a:t>
            </a:r>
          </a:p>
        </p:txBody>
      </p:sp>
      <p:sp>
        <p:nvSpPr>
          <p:cNvPr id="3" name="Text Placeholder 2">
            <a:extLst>
              <a:ext uri="{FF2B5EF4-FFF2-40B4-BE49-F238E27FC236}">
                <a16:creationId xmlns:a16="http://schemas.microsoft.com/office/drawing/2014/main" id="{898491B1-C98E-EE06-0DD0-A4184CE1F232}"/>
              </a:ext>
            </a:extLst>
          </p:cNvPr>
          <p:cNvSpPr>
            <a:spLocks noGrp="1"/>
          </p:cNvSpPr>
          <p:nvPr>
            <p:ph type="body" sz="quarter" idx="13"/>
          </p:nvPr>
        </p:nvSpPr>
        <p:spPr>
          <a:xfrm>
            <a:off x="838200" y="1336439"/>
            <a:ext cx="5489243" cy="4735749"/>
          </a:xfrm>
        </p:spPr>
        <p:txBody>
          <a:bodyPr/>
          <a:lstStyle/>
          <a:p>
            <a:r>
              <a:rPr lang="en-CA" dirty="0"/>
              <a:t>Cas confirmés dans 5 pays</a:t>
            </a:r>
          </a:p>
          <a:p>
            <a:pPr lvl="1"/>
            <a:r>
              <a:rPr lang="en-CA" dirty="0"/>
              <a:t>Brésil (6 976)</a:t>
            </a:r>
          </a:p>
          <a:p>
            <a:pPr lvl="1"/>
            <a:r>
              <a:rPr lang="en-CA" dirty="0"/>
              <a:t>Bolivie (313)</a:t>
            </a:r>
          </a:p>
          <a:p>
            <a:pPr lvl="1"/>
            <a:r>
              <a:rPr lang="en-CA" dirty="0"/>
              <a:t>Pérou (287)</a:t>
            </a:r>
          </a:p>
          <a:p>
            <a:pPr lvl="1"/>
            <a:r>
              <a:rPr lang="en-CA" dirty="0"/>
              <a:t>Cuba (74)</a:t>
            </a:r>
          </a:p>
          <a:p>
            <a:pPr lvl="1"/>
            <a:r>
              <a:rPr lang="en-CA" dirty="0"/>
              <a:t>Colombie (38)</a:t>
            </a:r>
          </a:p>
          <a:p>
            <a:r>
              <a:rPr lang="en-CA" dirty="0"/>
              <a:t>Dans les zones où la maladie autochtone n'est pas apparue auparavant</a:t>
            </a:r>
          </a:p>
          <a:p>
            <a:pPr lvl="1"/>
            <a:endParaRPr lang="en-CA" dirty="0"/>
          </a:p>
        </p:txBody>
      </p:sp>
      <p:sp>
        <p:nvSpPr>
          <p:cNvPr id="4" name="Slide Number Placeholder 3">
            <a:extLst>
              <a:ext uri="{FF2B5EF4-FFF2-40B4-BE49-F238E27FC236}">
                <a16:creationId xmlns:a16="http://schemas.microsoft.com/office/drawing/2014/main" id="{4A543045-AEE0-08F9-1A4F-415416787019}"/>
              </a:ext>
            </a:extLst>
          </p:cNvPr>
          <p:cNvSpPr>
            <a:spLocks noGrp="1"/>
          </p:cNvSpPr>
          <p:nvPr>
            <p:ph type="sldNum" sz="quarter" idx="14"/>
          </p:nvPr>
        </p:nvSpPr>
        <p:spPr/>
        <p:txBody>
          <a:bodyPr/>
          <a:lstStyle/>
          <a:p>
            <a:pPr>
              <a:defRPr/>
            </a:pPr>
            <a:fld id="{68678C35-086D-4198-975D-7CAE096F9A66}" type="slidenum">
              <a:rPr lang="en-US" altLang="en-US" smtClean="0"/>
              <a:t>16</a:t>
            </a:fld>
            <a:endParaRPr lang="en-US" altLang="en-US"/>
          </a:p>
        </p:txBody>
      </p:sp>
      <p:sp>
        <p:nvSpPr>
          <p:cNvPr id="5" name="Text Placeholder 2">
            <a:extLst>
              <a:ext uri="{FF2B5EF4-FFF2-40B4-BE49-F238E27FC236}">
                <a16:creationId xmlns:a16="http://schemas.microsoft.com/office/drawing/2014/main" id="{F2E0C984-7B9F-D02A-2B84-0972CAFE41B5}"/>
              </a:ext>
            </a:extLst>
          </p:cNvPr>
          <p:cNvSpPr txBox="1">
            <a:spLocks/>
          </p:cNvSpPr>
          <p:nvPr/>
        </p:nvSpPr>
        <p:spPr bwMode="auto">
          <a:xfrm>
            <a:off x="6327443" y="2016125"/>
            <a:ext cx="4566313"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CA" dirty="0"/>
          </a:p>
        </p:txBody>
      </p:sp>
      <p:pic>
        <p:nvPicPr>
          <p:cNvPr id="7" name="Picture 6">
            <a:extLst>
              <a:ext uri="{FF2B5EF4-FFF2-40B4-BE49-F238E27FC236}">
                <a16:creationId xmlns:a16="http://schemas.microsoft.com/office/drawing/2014/main" id="{C2A7C6AA-4AA6-12D4-24E4-9547BCB3095E}"/>
              </a:ext>
            </a:extLst>
          </p:cNvPr>
          <p:cNvPicPr>
            <a:picLocks noChangeAspect="1"/>
          </p:cNvPicPr>
          <p:nvPr/>
        </p:nvPicPr>
        <p:blipFill>
          <a:blip r:embed="rId3"/>
          <a:stretch>
            <a:fillRect/>
          </a:stretch>
        </p:blipFill>
        <p:spPr>
          <a:xfrm>
            <a:off x="6363471" y="1336439"/>
            <a:ext cx="5838825" cy="4533900"/>
          </a:xfrm>
          <a:prstGeom prst="rect">
            <a:avLst/>
          </a:prstGeom>
        </p:spPr>
      </p:pic>
      <p:sp>
        <p:nvSpPr>
          <p:cNvPr id="9" name="TextBox 8">
            <a:extLst>
              <a:ext uri="{FF2B5EF4-FFF2-40B4-BE49-F238E27FC236}">
                <a16:creationId xmlns:a16="http://schemas.microsoft.com/office/drawing/2014/main" id="{4A06A115-CDDB-81E6-D798-C88642367E71}"/>
              </a:ext>
            </a:extLst>
          </p:cNvPr>
          <p:cNvSpPr txBox="1"/>
          <p:nvPr/>
        </p:nvSpPr>
        <p:spPr>
          <a:xfrm>
            <a:off x="5622324" y="5889470"/>
            <a:ext cx="6730314" cy="646331"/>
          </a:xfrm>
          <a:prstGeom prst="rect">
            <a:avLst/>
          </a:prstGeom>
          <a:noFill/>
        </p:spPr>
        <p:txBody>
          <a:bodyPr wrap="square">
            <a:spAutoFit/>
          </a:bodyPr>
          <a:lstStyle/>
          <a:p>
            <a:r>
              <a:rPr lang="en-US" dirty="0">
                <a:hlinkClick r:id="rId4"/>
              </a:rPr>
              <a:t>Alerte épidémiologique </a:t>
            </a:r>
            <a:r>
              <a:rPr lang="en-US" dirty="0" err="1">
                <a:hlinkClick r:id="rId4"/>
              </a:rPr>
              <a:t>Oropouche </a:t>
            </a:r>
            <a:r>
              <a:rPr lang="en-US" dirty="0">
                <a:hlinkClick r:id="rId4"/>
              </a:rPr>
              <a:t>dans la région des Amériques - 9 mai 2024 - OPS/OMS | Organisation panaméricaine de la santé</a:t>
            </a:r>
            <a:endParaRPr lang="en-CA" dirty="0"/>
          </a:p>
        </p:txBody>
      </p:sp>
    </p:spTree>
    <p:extLst>
      <p:ext uri="{BB962C8B-B14F-4D97-AF65-F5344CB8AC3E}">
        <p14:creationId xmlns:p14="http://schemas.microsoft.com/office/powerpoint/2010/main" val="1533913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A9345-B643-C0E6-5C09-28B5EEF51083}"/>
              </a:ext>
            </a:extLst>
          </p:cNvPr>
          <p:cNvSpPr>
            <a:spLocks noGrp="1"/>
          </p:cNvSpPr>
          <p:nvPr>
            <p:ph type="title"/>
          </p:nvPr>
        </p:nvSpPr>
        <p:spPr>
          <a:xfrm>
            <a:off x="566350" y="123030"/>
            <a:ext cx="10876005" cy="1325563"/>
          </a:xfrm>
        </p:spPr>
        <p:txBody>
          <a:bodyPr/>
          <a:lstStyle/>
          <a:p>
            <a:r>
              <a:rPr lang="en-CA" sz="4000" dirty="0"/>
              <a:t>Présomption de transmission verticale dans des cas récents</a:t>
            </a:r>
          </a:p>
        </p:txBody>
      </p:sp>
      <p:sp>
        <p:nvSpPr>
          <p:cNvPr id="3" name="Text Placeholder 2">
            <a:extLst>
              <a:ext uri="{FF2B5EF4-FFF2-40B4-BE49-F238E27FC236}">
                <a16:creationId xmlns:a16="http://schemas.microsoft.com/office/drawing/2014/main" id="{898491B1-C98E-EE06-0DD0-A4184CE1F232}"/>
              </a:ext>
            </a:extLst>
          </p:cNvPr>
          <p:cNvSpPr>
            <a:spLocks noGrp="1"/>
          </p:cNvSpPr>
          <p:nvPr>
            <p:ph type="body" sz="quarter" idx="13"/>
          </p:nvPr>
        </p:nvSpPr>
        <p:spPr>
          <a:xfrm>
            <a:off x="485640" y="1291592"/>
            <a:ext cx="5489243" cy="5158635"/>
          </a:xfrm>
        </p:spPr>
        <p:txBody>
          <a:bodyPr/>
          <a:lstStyle/>
          <a:p>
            <a:pPr marL="0" indent="0">
              <a:buNone/>
            </a:pPr>
            <a:r>
              <a:rPr lang="en-CA" b="1" dirty="0"/>
              <a:t>Femme enceinte #1 (30 semaines)</a:t>
            </a:r>
          </a:p>
          <a:p>
            <a:r>
              <a:rPr lang="en-CA" dirty="0"/>
              <a:t>Pas d'antécédents de voyage</a:t>
            </a:r>
          </a:p>
          <a:p>
            <a:r>
              <a:rPr lang="en-CA" dirty="0"/>
              <a:t>Contact étroit avec une personne infectée</a:t>
            </a:r>
          </a:p>
          <a:p>
            <a:r>
              <a:rPr lang="en-CA" dirty="0"/>
              <a:t>Symptômes 14 </a:t>
            </a:r>
            <a:r>
              <a:rPr lang="en-CA" dirty="0" err="1"/>
              <a:t>mai</a:t>
            </a:r>
            <a:r>
              <a:rPr lang="en-CA" dirty="0"/>
              <a:t> (fièvre, maux de tête, douleurs épigastriques)</a:t>
            </a:r>
          </a:p>
          <a:p>
            <a:r>
              <a:rPr lang="en-CA" dirty="0"/>
              <a:t>3 </a:t>
            </a:r>
            <a:r>
              <a:rPr lang="en-CA" dirty="0" err="1"/>
              <a:t>juin</a:t>
            </a:r>
            <a:r>
              <a:rPr lang="en-CA" dirty="0"/>
              <a:t> échantillons (ELISA IgM)</a:t>
            </a:r>
          </a:p>
          <a:p>
            <a:pPr lvl="1"/>
            <a:r>
              <a:rPr lang="en-CA" dirty="0"/>
              <a:t>Réactif à la dengue et au chikungunya</a:t>
            </a:r>
          </a:p>
          <a:p>
            <a:r>
              <a:rPr lang="en-CA" dirty="0"/>
              <a:t>Confirmation de la mort fœtale du 6 juin</a:t>
            </a:r>
          </a:p>
          <a:p>
            <a:pPr lvl="1"/>
            <a:r>
              <a:rPr lang="en-US" dirty="0"/>
              <a:t>Sérum et placenta positifs pour les OROV par PCR</a:t>
            </a:r>
          </a:p>
        </p:txBody>
      </p:sp>
      <p:sp>
        <p:nvSpPr>
          <p:cNvPr id="4" name="Slide Number Placeholder 3">
            <a:extLst>
              <a:ext uri="{FF2B5EF4-FFF2-40B4-BE49-F238E27FC236}">
                <a16:creationId xmlns:a16="http://schemas.microsoft.com/office/drawing/2014/main" id="{4A543045-AEE0-08F9-1A4F-415416787019}"/>
              </a:ext>
            </a:extLst>
          </p:cNvPr>
          <p:cNvSpPr>
            <a:spLocks noGrp="1"/>
          </p:cNvSpPr>
          <p:nvPr>
            <p:ph type="sldNum" sz="quarter" idx="14"/>
          </p:nvPr>
        </p:nvSpPr>
        <p:spPr/>
        <p:txBody>
          <a:bodyPr/>
          <a:lstStyle/>
          <a:p>
            <a:pPr>
              <a:defRPr/>
            </a:pPr>
            <a:fld id="{68678C35-086D-4198-975D-7CAE096F9A66}" type="slidenum">
              <a:rPr lang="en-US" altLang="en-US" smtClean="0"/>
              <a:t>17</a:t>
            </a:fld>
            <a:endParaRPr lang="en-US" altLang="en-US"/>
          </a:p>
        </p:txBody>
      </p:sp>
      <p:sp>
        <p:nvSpPr>
          <p:cNvPr id="5" name="Text Placeholder 2">
            <a:extLst>
              <a:ext uri="{FF2B5EF4-FFF2-40B4-BE49-F238E27FC236}">
                <a16:creationId xmlns:a16="http://schemas.microsoft.com/office/drawing/2014/main" id="{F2E0C984-7B9F-D02A-2B84-0972CAFE41B5}"/>
              </a:ext>
            </a:extLst>
          </p:cNvPr>
          <p:cNvSpPr txBox="1">
            <a:spLocks/>
          </p:cNvSpPr>
          <p:nvPr/>
        </p:nvSpPr>
        <p:spPr bwMode="auto">
          <a:xfrm>
            <a:off x="6593114" y="1291591"/>
            <a:ext cx="5113246" cy="48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4 juillet 2024 Matériel génétique OROV en </a:t>
            </a:r>
          </a:p>
          <a:p>
            <a:pPr lvl="1"/>
            <a:r>
              <a:rPr lang="en-US" dirty="0"/>
              <a:t>sang du cordon ombilical </a:t>
            </a:r>
          </a:p>
          <a:p>
            <a:pPr lvl="1"/>
            <a:r>
              <a:rPr lang="en-US" dirty="0"/>
              <a:t>Cerveau fœtal, foie, reins, poumons, cœur et rate RT-PCR positive</a:t>
            </a:r>
          </a:p>
          <a:p>
            <a:pPr lvl="1"/>
            <a:r>
              <a:rPr lang="en-US" dirty="0"/>
              <a:t>Indique une transmission verticale du virus (négatif pour d'autres arbovirus).</a:t>
            </a:r>
          </a:p>
          <a:p>
            <a:pPr lvl="1"/>
            <a:endParaRPr lang="en-US" dirty="0"/>
          </a:p>
        </p:txBody>
      </p:sp>
    </p:spTree>
    <p:extLst>
      <p:ext uri="{BB962C8B-B14F-4D97-AF65-F5344CB8AC3E}">
        <p14:creationId xmlns:p14="http://schemas.microsoft.com/office/powerpoint/2010/main" val="435644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A9345-B643-C0E6-5C09-28B5EEF51083}"/>
              </a:ext>
            </a:extLst>
          </p:cNvPr>
          <p:cNvSpPr>
            <a:spLocks noGrp="1"/>
          </p:cNvSpPr>
          <p:nvPr>
            <p:ph type="title"/>
          </p:nvPr>
        </p:nvSpPr>
        <p:spPr>
          <a:xfrm>
            <a:off x="566350" y="123030"/>
            <a:ext cx="10876005" cy="1325563"/>
          </a:xfrm>
        </p:spPr>
        <p:txBody>
          <a:bodyPr/>
          <a:lstStyle/>
          <a:p>
            <a:r>
              <a:rPr lang="en-CA" sz="4000" dirty="0"/>
              <a:t>Présomption de transmission verticale dans des cas récents</a:t>
            </a:r>
          </a:p>
        </p:txBody>
      </p:sp>
      <p:sp>
        <p:nvSpPr>
          <p:cNvPr id="3" name="Text Placeholder 2">
            <a:extLst>
              <a:ext uri="{FF2B5EF4-FFF2-40B4-BE49-F238E27FC236}">
                <a16:creationId xmlns:a16="http://schemas.microsoft.com/office/drawing/2014/main" id="{898491B1-C98E-EE06-0DD0-A4184CE1F232}"/>
              </a:ext>
            </a:extLst>
          </p:cNvPr>
          <p:cNvSpPr>
            <a:spLocks noGrp="1"/>
          </p:cNvSpPr>
          <p:nvPr>
            <p:ph type="body" sz="quarter" idx="13"/>
          </p:nvPr>
        </p:nvSpPr>
        <p:spPr>
          <a:xfrm>
            <a:off x="485640" y="1291592"/>
            <a:ext cx="5489243" cy="5158635"/>
          </a:xfrm>
        </p:spPr>
        <p:txBody>
          <a:bodyPr/>
          <a:lstStyle/>
          <a:p>
            <a:pPr marL="0" indent="0">
              <a:buNone/>
            </a:pPr>
            <a:r>
              <a:rPr lang="en-CA" b="1" dirty="0"/>
              <a:t>Femme enceinte n° 2 (8 semaines)</a:t>
            </a:r>
          </a:p>
          <a:p>
            <a:r>
              <a:rPr lang="en-CA" dirty="0"/>
              <a:t>Pas d'antécédents de voyage</a:t>
            </a:r>
          </a:p>
          <a:p>
            <a:r>
              <a:rPr lang="en-CA" dirty="0"/>
              <a:t>Fièvre, céphalées, lombalgies, douleurs squelettiques, arthralgies, douleurs rétro-orbitaires, frissons, photophobie, nausées, prurit et altération du goût.</a:t>
            </a:r>
          </a:p>
          <a:p>
            <a:r>
              <a:rPr lang="en-CA" dirty="0"/>
              <a:t>Hémorragie à la 6e semaine de gestation</a:t>
            </a:r>
          </a:p>
          <a:p>
            <a:r>
              <a:rPr lang="en-CA" dirty="0"/>
              <a:t>Fausse couche 8</a:t>
            </a:r>
            <a:r>
              <a:rPr lang="en-CA" baseline="30000" dirty="0"/>
              <a:t>e</a:t>
            </a:r>
            <a:r>
              <a:rPr lang="en-CA" dirty="0"/>
              <a:t> semaine de gestation</a:t>
            </a:r>
          </a:p>
        </p:txBody>
      </p:sp>
      <p:sp>
        <p:nvSpPr>
          <p:cNvPr id="4" name="Slide Number Placeholder 3">
            <a:extLst>
              <a:ext uri="{FF2B5EF4-FFF2-40B4-BE49-F238E27FC236}">
                <a16:creationId xmlns:a16="http://schemas.microsoft.com/office/drawing/2014/main" id="{4A543045-AEE0-08F9-1A4F-415416787019}"/>
              </a:ext>
            </a:extLst>
          </p:cNvPr>
          <p:cNvSpPr>
            <a:spLocks noGrp="1"/>
          </p:cNvSpPr>
          <p:nvPr>
            <p:ph type="sldNum" sz="quarter" idx="14"/>
          </p:nvPr>
        </p:nvSpPr>
        <p:spPr/>
        <p:txBody>
          <a:bodyPr/>
          <a:lstStyle/>
          <a:p>
            <a:pPr>
              <a:defRPr/>
            </a:pPr>
            <a:fld id="{68678C35-086D-4198-975D-7CAE096F9A66}" type="slidenum">
              <a:rPr lang="en-US" altLang="en-US" smtClean="0"/>
              <a:t>18</a:t>
            </a:fld>
            <a:endParaRPr lang="en-US" altLang="en-US"/>
          </a:p>
        </p:txBody>
      </p:sp>
      <p:sp>
        <p:nvSpPr>
          <p:cNvPr id="5" name="Text Placeholder 2">
            <a:extLst>
              <a:ext uri="{FF2B5EF4-FFF2-40B4-BE49-F238E27FC236}">
                <a16:creationId xmlns:a16="http://schemas.microsoft.com/office/drawing/2014/main" id="{F2E0C984-7B9F-D02A-2B84-0972CAFE41B5}"/>
              </a:ext>
            </a:extLst>
          </p:cNvPr>
          <p:cNvSpPr txBox="1">
            <a:spLocks/>
          </p:cNvSpPr>
          <p:nvPr/>
        </p:nvSpPr>
        <p:spPr bwMode="auto">
          <a:xfrm>
            <a:off x="6593114" y="2804845"/>
            <a:ext cx="5113246" cy="202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Sérum PCR négatif pour la dengue, le Zika, le Chikungunya et le </a:t>
            </a:r>
            <a:r>
              <a:rPr lang="en-US" dirty="0" err="1"/>
              <a:t>Mayoro</a:t>
            </a:r>
            <a:endParaRPr lang="en-US" dirty="0"/>
          </a:p>
          <a:p>
            <a:pPr lvl="1"/>
            <a:r>
              <a:rPr lang="en-US" dirty="0"/>
              <a:t>PCR positive pour OROV</a:t>
            </a:r>
          </a:p>
          <a:p>
            <a:pPr lvl="1"/>
            <a:r>
              <a:rPr lang="en-US" dirty="0"/>
              <a:t>Sérum réactif à la dengue sur IgM ELISA</a:t>
            </a:r>
          </a:p>
        </p:txBody>
      </p:sp>
    </p:spTree>
    <p:extLst>
      <p:ext uri="{BB962C8B-B14F-4D97-AF65-F5344CB8AC3E}">
        <p14:creationId xmlns:p14="http://schemas.microsoft.com/office/powerpoint/2010/main" val="560396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EC44B-89D9-7FBE-8A7F-71765C711C99}"/>
              </a:ext>
            </a:extLst>
          </p:cNvPr>
          <p:cNvSpPr>
            <a:spLocks noGrp="1"/>
          </p:cNvSpPr>
          <p:nvPr>
            <p:ph type="title"/>
          </p:nvPr>
        </p:nvSpPr>
        <p:spPr/>
        <p:txBody>
          <a:bodyPr/>
          <a:lstStyle/>
          <a:p>
            <a:r>
              <a:rPr lang="en-CA" dirty="0"/>
              <a:t>Ministère de la santé du Brésil </a:t>
            </a:r>
            <a:br>
              <a:rPr lang="en-CA" dirty="0"/>
            </a:br>
            <a:endParaRPr lang="en-CA" dirty="0"/>
          </a:p>
        </p:txBody>
      </p:sp>
      <p:sp>
        <p:nvSpPr>
          <p:cNvPr id="3" name="Text Placeholder 2">
            <a:extLst>
              <a:ext uri="{FF2B5EF4-FFF2-40B4-BE49-F238E27FC236}">
                <a16:creationId xmlns:a16="http://schemas.microsoft.com/office/drawing/2014/main" id="{46C37984-43FC-30C7-C5D9-976F2066C3B9}"/>
              </a:ext>
            </a:extLst>
          </p:cNvPr>
          <p:cNvSpPr>
            <a:spLocks noGrp="1"/>
          </p:cNvSpPr>
          <p:nvPr>
            <p:ph type="body" sz="quarter" idx="13"/>
          </p:nvPr>
        </p:nvSpPr>
        <p:spPr>
          <a:xfrm>
            <a:off x="838200" y="1238250"/>
            <a:ext cx="10515600" cy="4381500"/>
          </a:xfrm>
        </p:spPr>
        <p:txBody>
          <a:bodyPr/>
          <a:lstStyle/>
          <a:p>
            <a:pPr marL="0" marR="0" lvl="0" indent="0" algn="just">
              <a:lnSpc>
                <a:spcPct val="107000"/>
              </a:lnSpc>
              <a:spcBef>
                <a:spcPts val="0"/>
              </a:spcBef>
              <a:spcAft>
                <a:spcPts val="0"/>
              </a:spcAft>
              <a:buNone/>
            </a:pPr>
            <a:r>
              <a:rPr lang="en-CA" sz="2400" dirty="0">
                <a:effectLst/>
                <a:latin typeface="Calibri" panose="020F0502020204030204" pitchFamily="34" charset="0"/>
                <a:ea typeface="Times New Roman" panose="02020603050405020304" pitchFamily="18" charset="0"/>
                <a:cs typeface="Calibri" panose="020F0502020204030204" pitchFamily="34" charset="0"/>
              </a:rPr>
              <a:t>Rétrospective Échantillons de sérum et de LCR de 4 nouveau-nés atteints de microcéphalie</a:t>
            </a:r>
          </a:p>
          <a:p>
            <a:pPr marL="342900" marR="0" lvl="0" indent="-342900" algn="just">
              <a:lnSpc>
                <a:spcPct val="107000"/>
              </a:lnSpc>
              <a:spcBef>
                <a:spcPts val="0"/>
              </a:spcBef>
              <a:spcAft>
                <a:spcPts val="0"/>
              </a:spcAft>
              <a:buFont typeface="Symbol" panose="05050102010706020507" pitchFamily="18" charset="2"/>
              <a:buChar char=""/>
            </a:pPr>
            <a:endParaRPr lang="en-CA" sz="2000" dirty="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CA" sz="2000" dirty="0">
                <a:effectLst/>
                <a:latin typeface="Calibri" panose="020F0502020204030204" pitchFamily="34" charset="0"/>
                <a:ea typeface="Times New Roman" panose="02020603050405020304" pitchFamily="18" charset="0"/>
                <a:cs typeface="Calibri" panose="020F0502020204030204" pitchFamily="34" charset="0"/>
              </a:rPr>
              <a:t>Négatif pour la dengue, le chikungunya, le Zika et le virus du Nil occidental.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CA" sz="2000" dirty="0">
                <a:effectLst/>
                <a:latin typeface="Calibri" panose="020F0502020204030204" pitchFamily="34" charset="0"/>
                <a:ea typeface="Times New Roman" panose="02020603050405020304" pitchFamily="18" charset="0"/>
                <a:cs typeface="Calibri" panose="020F0502020204030204" pitchFamily="34" charset="0"/>
              </a:rPr>
              <a:t>Présence d'anticorps de classe IgM contre le virus Oropouche (OROV) dans les échantillons de sérum et le liquide céphalo-rachidien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CA" sz="2000" dirty="0"/>
              <a:t>(La fourchette de dates des échantillons stockés n'est pas </a:t>
            </a:r>
            <a:r>
              <a:rPr lang="en-CA" sz="2000" dirty="0" err="1"/>
              <a:t>fournie</a:t>
            </a:r>
            <a:r>
              <a:rPr lang="en-CA" sz="2000" dirty="0"/>
              <a:t>)</a:t>
            </a:r>
            <a:endParaRPr lang="en-CA" sz="1800" b="0" i="0" u="none" strike="noStrike" baseline="0" dirty="0">
              <a:solidFill>
                <a:srgbClr val="000000"/>
              </a:solidFill>
              <a:latin typeface="Century Gothic" panose="020B0502020202020204" pitchFamily="34" charset="0"/>
            </a:endParaRPr>
          </a:p>
          <a:p>
            <a:r>
              <a:rPr lang="en-CA" sz="1800" b="0" i="0" u="none" strike="noStrike" baseline="0" dirty="0">
                <a:solidFill>
                  <a:srgbClr val="000000"/>
                </a:solidFill>
                <a:latin typeface="Century Gothic" panose="020B0502020202020204" pitchFamily="34" charset="0"/>
                <a:hlinkClick r:id="rId2"/>
              </a:rPr>
              <a:t>https://www.gov.br/saude/pt-br/assuntos/saude-de-a-a-z/f/febre-do-oropouche/notas-tecnicas/nota-tecnica-no-15-2024-svsa-ms</a:t>
            </a:r>
            <a:r>
              <a:rPr lang="en-CA" sz="1800" b="0" i="0" u="none" strike="noStrike" baseline="0" dirty="0">
                <a:solidFill>
                  <a:srgbClr val="000000"/>
                </a:solidFill>
                <a:latin typeface="Century Gothic" panose="020B0502020202020204" pitchFamily="34" charset="0"/>
              </a:rPr>
              <a:t>.   </a:t>
            </a:r>
          </a:p>
        </p:txBody>
      </p:sp>
      <p:sp>
        <p:nvSpPr>
          <p:cNvPr id="4" name="Slide Number Placeholder 3">
            <a:extLst>
              <a:ext uri="{FF2B5EF4-FFF2-40B4-BE49-F238E27FC236}">
                <a16:creationId xmlns:a16="http://schemas.microsoft.com/office/drawing/2014/main" id="{E78B5D25-E633-90F6-AFA1-FFC09081FD28}"/>
              </a:ext>
            </a:extLst>
          </p:cNvPr>
          <p:cNvSpPr>
            <a:spLocks noGrp="1"/>
          </p:cNvSpPr>
          <p:nvPr>
            <p:ph type="sldNum" sz="quarter" idx="14"/>
          </p:nvPr>
        </p:nvSpPr>
        <p:spPr/>
        <p:txBody>
          <a:bodyPr/>
          <a:lstStyle/>
          <a:p>
            <a:pPr>
              <a:defRPr/>
            </a:pPr>
            <a:fld id="{68678C35-086D-4198-975D-7CAE096F9A66}" type="slidenum">
              <a:rPr lang="en-US" altLang="en-US" smtClean="0"/>
              <a:t>19</a:t>
            </a:fld>
            <a:endParaRPr lang="en-US" altLang="en-US"/>
          </a:p>
        </p:txBody>
      </p:sp>
      <p:pic>
        <p:nvPicPr>
          <p:cNvPr id="6" name="Picture 5" descr="A baby with measuring tape around their head&#10;&#10;Description automatically generated">
            <a:hlinkClick r:id="rId3"/>
            <a:extLst>
              <a:ext uri="{FF2B5EF4-FFF2-40B4-BE49-F238E27FC236}">
                <a16:creationId xmlns:a16="http://schemas.microsoft.com/office/drawing/2014/main" id="{BE38BFD3-D1D1-3F73-FEA5-021BD4D52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519" y="4190792"/>
            <a:ext cx="4174435" cy="2348120"/>
          </a:xfrm>
          <a:prstGeom prst="rect">
            <a:avLst/>
          </a:prstGeom>
        </p:spPr>
      </p:pic>
      <p:sp>
        <p:nvSpPr>
          <p:cNvPr id="8" name="TextBox 7">
            <a:extLst>
              <a:ext uri="{FF2B5EF4-FFF2-40B4-BE49-F238E27FC236}">
                <a16:creationId xmlns:a16="http://schemas.microsoft.com/office/drawing/2014/main" id="{2745D7A8-CB52-704E-0DA1-614E10F7BA57}"/>
              </a:ext>
            </a:extLst>
          </p:cNvPr>
          <p:cNvSpPr txBox="1"/>
          <p:nvPr/>
        </p:nvSpPr>
        <p:spPr>
          <a:xfrm>
            <a:off x="6804519" y="6492875"/>
            <a:ext cx="6096000" cy="369332"/>
          </a:xfrm>
          <a:prstGeom prst="rect">
            <a:avLst/>
          </a:prstGeom>
          <a:noFill/>
        </p:spPr>
        <p:txBody>
          <a:bodyPr wrap="square">
            <a:spAutoFit/>
          </a:bodyPr>
          <a:lstStyle/>
          <a:p>
            <a:r>
              <a:rPr lang="en-CA" dirty="0">
                <a:hlinkClick r:id="rId3"/>
              </a:rPr>
              <a:t>https://www.cdc.gov/zika/czs/index.html</a:t>
            </a:r>
            <a:r>
              <a:rPr lang="en-CA" dirty="0"/>
              <a:t> </a:t>
            </a:r>
          </a:p>
        </p:txBody>
      </p:sp>
    </p:spTree>
    <p:extLst>
      <p:ext uri="{BB962C8B-B14F-4D97-AF65-F5344CB8AC3E}">
        <p14:creationId xmlns:p14="http://schemas.microsoft.com/office/powerpoint/2010/main" val="92272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C287-067C-5F15-2D41-C63C884D6B0A}"/>
              </a:ext>
            </a:extLst>
          </p:cNvPr>
          <p:cNvSpPr>
            <a:spLocks noGrp="1"/>
          </p:cNvSpPr>
          <p:nvPr>
            <p:ph type="title"/>
          </p:nvPr>
        </p:nvSpPr>
        <p:spPr/>
        <p:txBody>
          <a:bodyPr/>
          <a:lstStyle/>
          <a:p>
            <a:pPr>
              <a:defRPr/>
            </a:pPr>
            <a:r>
              <a:rPr lang="en-CA" dirty="0"/>
              <a:t>Ordre du jour</a:t>
            </a:r>
          </a:p>
        </p:txBody>
      </p:sp>
      <p:sp>
        <p:nvSpPr>
          <p:cNvPr id="20483" name="Text Placeholder 2">
            <a:extLst>
              <a:ext uri="{FF2B5EF4-FFF2-40B4-BE49-F238E27FC236}">
                <a16:creationId xmlns:a16="http://schemas.microsoft.com/office/drawing/2014/main" id="{C8A9CBDC-F1B9-BD8B-9FA8-3BD0BD57A6E9}"/>
              </a:ext>
            </a:extLst>
          </p:cNvPr>
          <p:cNvSpPr>
            <a:spLocks noGrp="1"/>
          </p:cNvSpPr>
          <p:nvPr>
            <p:ph type="body" sz="quarter" idx="13"/>
          </p:nvPr>
        </p:nvSpPr>
        <p:spPr>
          <a:xfrm>
            <a:off x="838200" y="1909763"/>
            <a:ext cx="10179050" cy="4162425"/>
          </a:xfrm>
        </p:spPr>
        <p:txBody>
          <a:bodyPr/>
          <a:lstStyle/>
          <a:p>
            <a:r>
              <a:rPr lang="en-CA" altLang="en-US" dirty="0"/>
              <a:t>Bienvenue (~2-10 minutes)</a:t>
            </a:r>
          </a:p>
          <a:p>
            <a:r>
              <a:rPr lang="en-CA" altLang="en-US" dirty="0"/>
              <a:t>Mises à jour (~5 minutes)</a:t>
            </a:r>
          </a:p>
          <a:p>
            <a:r>
              <a:rPr lang="en-CA" altLang="en-US" dirty="0"/>
              <a:t>Présentation et discussion des résultats de l'enquête annuelle</a:t>
            </a:r>
          </a:p>
          <a:p>
            <a:r>
              <a:rPr lang="en-CA" altLang="en-US" dirty="0"/>
              <a:t>Mise à jour sur l'influenza A (H5N1) chez les bovins laitiers aux États-Unis</a:t>
            </a:r>
          </a:p>
          <a:p>
            <a:r>
              <a:rPr lang="en-CA" altLang="en-US" dirty="0"/>
              <a:t>Signaux d'intérêt</a:t>
            </a:r>
          </a:p>
          <a:p>
            <a:pPr lvl="1"/>
            <a:endParaRPr lang="en-CA" altLang="en-US" i="1" dirty="0"/>
          </a:p>
        </p:txBody>
      </p:sp>
      <p:sp>
        <p:nvSpPr>
          <p:cNvPr id="20484" name="Slide Number Placeholder 3">
            <a:extLst>
              <a:ext uri="{FF2B5EF4-FFF2-40B4-BE49-F238E27FC236}">
                <a16:creationId xmlns:a16="http://schemas.microsoft.com/office/drawing/2014/main" id="{9873EC65-E861-6BF6-A654-AAB37EB1C91F}"/>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7478847-90F5-4C1C-BC72-7733EE7B39DE}" type="slidenum">
              <a:rPr lang="en-US" altLang="en-US" sz="1200" smtClean="0">
                <a:solidFill>
                  <a:srgbClr val="898989"/>
                </a:solidFill>
              </a:rPr>
              <a:t>2</a:t>
            </a:fld>
            <a:endParaRPr lang="en-US" altLang="en-US" sz="1200">
              <a:solidFill>
                <a:srgbClr val="898989"/>
              </a:solidFill>
            </a:endParaRPr>
          </a:p>
        </p:txBody>
      </p:sp>
      <p:sp>
        <p:nvSpPr>
          <p:cNvPr id="20485" name="Rectangle 6">
            <a:extLst>
              <a:ext uri="{FF2B5EF4-FFF2-40B4-BE49-F238E27FC236}">
                <a16:creationId xmlns:a16="http://schemas.microsoft.com/office/drawing/2014/main" id="{CADF32F0-5171-64DF-5BA5-17522D05D946}"/>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0486" name="Rectangle 7">
            <a:extLst>
              <a:ext uri="{FF2B5EF4-FFF2-40B4-BE49-F238E27FC236}">
                <a16:creationId xmlns:a16="http://schemas.microsoft.com/office/drawing/2014/main" id="{73518E02-2125-C34B-16F5-2595840C1720}"/>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0487" name="Rectangle 8">
            <a:extLst>
              <a:ext uri="{FF2B5EF4-FFF2-40B4-BE49-F238E27FC236}">
                <a16:creationId xmlns:a16="http://schemas.microsoft.com/office/drawing/2014/main" id="{1A4B7249-9111-9374-0F33-B3C2F71BFA42}"/>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EA7B8-F2B4-A9D5-B06F-FCBCD6530651}"/>
              </a:ext>
            </a:extLst>
          </p:cNvPr>
          <p:cNvSpPr>
            <a:spLocks noGrp="1"/>
          </p:cNvSpPr>
          <p:nvPr>
            <p:ph type="title"/>
          </p:nvPr>
        </p:nvSpPr>
        <p:spPr/>
        <p:txBody>
          <a:bodyPr/>
          <a:lstStyle/>
          <a:p>
            <a:r>
              <a:rPr lang="en-CA" dirty="0"/>
              <a:t>1980-81 Premier foyer d'Oropouche au Brésil</a:t>
            </a:r>
          </a:p>
        </p:txBody>
      </p:sp>
      <p:sp>
        <p:nvSpPr>
          <p:cNvPr id="3" name="Text Placeholder 2">
            <a:extLst>
              <a:ext uri="{FF2B5EF4-FFF2-40B4-BE49-F238E27FC236}">
                <a16:creationId xmlns:a16="http://schemas.microsoft.com/office/drawing/2014/main" id="{AFB907BE-20C0-BC89-59B5-AFA30999F884}"/>
              </a:ext>
            </a:extLst>
          </p:cNvPr>
          <p:cNvSpPr>
            <a:spLocks noGrp="1"/>
          </p:cNvSpPr>
          <p:nvPr>
            <p:ph type="body" sz="quarter" idx="13"/>
          </p:nvPr>
        </p:nvSpPr>
        <p:spPr/>
        <p:txBody>
          <a:bodyPr/>
          <a:lstStyle/>
          <a:p>
            <a:r>
              <a:rPr lang="en-US" dirty="0"/>
              <a:t>Neuf cas d'infection par le virus OROV chez des femmes enceintes</a:t>
            </a:r>
          </a:p>
          <a:p>
            <a:r>
              <a:rPr lang="en-US" dirty="0"/>
              <a:t>Deux cas d'avortement spontané au cours du deuxième mois de gestation </a:t>
            </a:r>
          </a:p>
          <a:p>
            <a:r>
              <a:rPr lang="en-US" dirty="0"/>
              <a:t>Tests moléculaires non disponibles à ce moment-là</a:t>
            </a:r>
          </a:p>
          <a:p>
            <a:r>
              <a:rPr lang="en-US" dirty="0"/>
              <a:t>Diagnostic par sérologie</a:t>
            </a:r>
          </a:p>
          <a:p>
            <a:r>
              <a:rPr lang="en-CA" dirty="0"/>
              <a:t>"suggérant une transmission verticale"</a:t>
            </a:r>
          </a:p>
        </p:txBody>
      </p:sp>
      <p:sp>
        <p:nvSpPr>
          <p:cNvPr id="4" name="Slide Number Placeholder 3">
            <a:extLst>
              <a:ext uri="{FF2B5EF4-FFF2-40B4-BE49-F238E27FC236}">
                <a16:creationId xmlns:a16="http://schemas.microsoft.com/office/drawing/2014/main" id="{0DD80FB0-8D68-E439-2C6C-94EF5E5CEEC2}"/>
              </a:ext>
            </a:extLst>
          </p:cNvPr>
          <p:cNvSpPr>
            <a:spLocks noGrp="1"/>
          </p:cNvSpPr>
          <p:nvPr>
            <p:ph type="sldNum" sz="quarter" idx="14"/>
          </p:nvPr>
        </p:nvSpPr>
        <p:spPr/>
        <p:txBody>
          <a:bodyPr/>
          <a:lstStyle/>
          <a:p>
            <a:pPr>
              <a:defRPr/>
            </a:pPr>
            <a:fld id="{68678C35-086D-4198-975D-7CAE096F9A66}" type="slidenum">
              <a:rPr lang="en-US" altLang="en-US" smtClean="0"/>
              <a:t>20</a:t>
            </a:fld>
            <a:endParaRPr lang="en-US" altLang="en-US"/>
          </a:p>
        </p:txBody>
      </p:sp>
    </p:spTree>
    <p:extLst>
      <p:ext uri="{BB962C8B-B14F-4D97-AF65-F5344CB8AC3E}">
        <p14:creationId xmlns:p14="http://schemas.microsoft.com/office/powerpoint/2010/main" val="3057576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a:extLst>
              <a:ext uri="{FF2B5EF4-FFF2-40B4-BE49-F238E27FC236}">
                <a16:creationId xmlns:a16="http://schemas.microsoft.com/office/drawing/2014/main" id="{06EA5273-D62F-BCBA-F0C6-98EF6842620B}"/>
              </a:ext>
            </a:extLst>
          </p:cNvPr>
          <p:cNvPicPr>
            <a:picLocks noChangeAspect="1"/>
          </p:cNvPicPr>
          <p:nvPr/>
        </p:nvPicPr>
        <p:blipFill>
          <a:blip r:embed="rId4"/>
          <a:stretch>
            <a:fillRect/>
          </a:stretch>
        </p:blipFill>
        <p:spPr>
          <a:xfrm>
            <a:off x="7612903" y="4016684"/>
            <a:ext cx="4069832" cy="1900722"/>
          </a:xfrm>
          <a:prstGeom prst="rect">
            <a:avLst/>
          </a:prstGeom>
        </p:spPr>
      </p:pic>
      <p:sp>
        <p:nvSpPr>
          <p:cNvPr id="2" name="Title 1">
            <a:extLst>
              <a:ext uri="{FF2B5EF4-FFF2-40B4-BE49-F238E27FC236}">
                <a16:creationId xmlns:a16="http://schemas.microsoft.com/office/drawing/2014/main" id="{6BD833A7-8D15-66A9-68C1-D5B026D13091}"/>
              </a:ext>
            </a:extLst>
          </p:cNvPr>
          <p:cNvSpPr>
            <a:spLocks noGrp="1"/>
          </p:cNvSpPr>
          <p:nvPr>
            <p:ph type="title"/>
          </p:nvPr>
        </p:nvSpPr>
        <p:spPr>
          <a:xfrm>
            <a:off x="838200" y="136525"/>
            <a:ext cx="10515600" cy="1209391"/>
          </a:xfrm>
        </p:spPr>
        <p:txBody>
          <a:bodyPr/>
          <a:lstStyle/>
          <a:p>
            <a:r>
              <a:rPr lang="en-CA" dirty="0"/>
              <a:t>Le virus Chandipura en Inde</a:t>
            </a:r>
          </a:p>
        </p:txBody>
      </p:sp>
      <p:sp>
        <p:nvSpPr>
          <p:cNvPr id="3" name="Text Placeholder 2">
            <a:extLst>
              <a:ext uri="{FF2B5EF4-FFF2-40B4-BE49-F238E27FC236}">
                <a16:creationId xmlns:a16="http://schemas.microsoft.com/office/drawing/2014/main" id="{00855106-4288-FD3D-CD3B-8CB89CD312D2}"/>
              </a:ext>
            </a:extLst>
          </p:cNvPr>
          <p:cNvSpPr>
            <a:spLocks noGrp="1"/>
          </p:cNvSpPr>
          <p:nvPr>
            <p:ph type="body" sz="quarter" idx="13"/>
          </p:nvPr>
        </p:nvSpPr>
        <p:spPr>
          <a:xfrm>
            <a:off x="320597" y="1177698"/>
            <a:ext cx="7664783" cy="4014788"/>
          </a:xfrm>
        </p:spPr>
        <p:txBody>
          <a:bodyPr/>
          <a:lstStyle/>
          <a:p>
            <a:r>
              <a:rPr lang="en-CA" dirty="0"/>
              <a:t>Foyers sporadiques au cours des 80 dernières années</a:t>
            </a:r>
          </a:p>
          <a:p>
            <a:r>
              <a:rPr lang="en-CA" dirty="0"/>
              <a:t>L'épidémie actuelle est la plus grave depuis 20 ans</a:t>
            </a:r>
          </a:p>
          <a:p>
            <a:pPr lvl="1"/>
            <a:r>
              <a:rPr lang="en-CA" dirty="0"/>
              <a:t>Au moins 32 décès au cours du dernier mois</a:t>
            </a:r>
          </a:p>
          <a:p>
            <a:r>
              <a:rPr lang="en-CA" dirty="0"/>
              <a:t>Encéphalite et taux de mortalité élevé (75 %)</a:t>
            </a:r>
          </a:p>
          <a:p>
            <a:r>
              <a:rPr lang="en-CA" dirty="0"/>
              <a:t>Principalement chez les enfants de moins de 15 ans</a:t>
            </a:r>
          </a:p>
          <a:p>
            <a:r>
              <a:rPr lang="en-CA" dirty="0"/>
              <a:t>Famille des rhabdovirus, transmis par les mouches des sables</a:t>
            </a:r>
          </a:p>
          <a:p>
            <a:r>
              <a:rPr lang="en-CA" dirty="0"/>
              <a:t>Les hôtes animaux ne sont pas définis, séroconversion chez de nombreuses espèces (chameaux, hérissons, porcs, singes).</a:t>
            </a:r>
          </a:p>
          <a:p>
            <a:endParaRPr lang="en-CA" dirty="0"/>
          </a:p>
        </p:txBody>
      </p:sp>
      <p:sp>
        <p:nvSpPr>
          <p:cNvPr id="4" name="Slide Number Placeholder 3">
            <a:extLst>
              <a:ext uri="{FF2B5EF4-FFF2-40B4-BE49-F238E27FC236}">
                <a16:creationId xmlns:a16="http://schemas.microsoft.com/office/drawing/2014/main" id="{4A5D70B2-0E4C-FD53-EE7B-9A3B3D1CDF93}"/>
              </a:ext>
            </a:extLst>
          </p:cNvPr>
          <p:cNvSpPr>
            <a:spLocks noGrp="1"/>
          </p:cNvSpPr>
          <p:nvPr>
            <p:ph type="sldNum" sz="quarter" idx="14"/>
          </p:nvPr>
        </p:nvSpPr>
        <p:spPr/>
        <p:txBody>
          <a:bodyPr/>
          <a:lstStyle/>
          <a:p>
            <a:pPr>
              <a:defRPr/>
            </a:pPr>
            <a:fld id="{68678C35-086D-4198-975D-7CAE096F9A66}" type="slidenum">
              <a:rPr lang="en-US" altLang="en-US" smtClean="0"/>
              <a:t>21</a:t>
            </a:fld>
            <a:endParaRPr lang="en-US" altLang="en-US"/>
          </a:p>
        </p:txBody>
      </p:sp>
    </p:spTree>
    <p:extLst>
      <p:ext uri="{BB962C8B-B14F-4D97-AF65-F5344CB8AC3E}">
        <p14:creationId xmlns:p14="http://schemas.microsoft.com/office/powerpoint/2010/main" val="3296141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833A7-8D15-66A9-68C1-D5B026D13091}"/>
              </a:ext>
            </a:extLst>
          </p:cNvPr>
          <p:cNvSpPr>
            <a:spLocks noGrp="1"/>
          </p:cNvSpPr>
          <p:nvPr>
            <p:ph type="title"/>
          </p:nvPr>
        </p:nvSpPr>
        <p:spPr>
          <a:xfrm>
            <a:off x="838200" y="0"/>
            <a:ext cx="10515600" cy="902382"/>
          </a:xfrm>
        </p:spPr>
        <p:txBody>
          <a:bodyPr/>
          <a:lstStyle/>
          <a:p>
            <a:r>
              <a:rPr lang="en-CA" dirty="0"/>
              <a:t>Le virus Chandipura en Inde</a:t>
            </a:r>
          </a:p>
        </p:txBody>
      </p:sp>
      <p:sp>
        <p:nvSpPr>
          <p:cNvPr id="3" name="Text Placeholder 2">
            <a:extLst>
              <a:ext uri="{FF2B5EF4-FFF2-40B4-BE49-F238E27FC236}">
                <a16:creationId xmlns:a16="http://schemas.microsoft.com/office/drawing/2014/main" id="{00855106-4288-FD3D-CD3B-8CB89CD312D2}"/>
              </a:ext>
            </a:extLst>
          </p:cNvPr>
          <p:cNvSpPr>
            <a:spLocks noGrp="1"/>
          </p:cNvSpPr>
          <p:nvPr>
            <p:ph type="body" sz="quarter" idx="13"/>
          </p:nvPr>
        </p:nvSpPr>
        <p:spPr/>
        <p:txBody>
          <a:bodyPr/>
          <a:lstStyle/>
          <a:p>
            <a:endParaRPr lang="en-CA" dirty="0"/>
          </a:p>
        </p:txBody>
      </p:sp>
      <p:sp>
        <p:nvSpPr>
          <p:cNvPr id="4" name="Slide Number Placeholder 3">
            <a:extLst>
              <a:ext uri="{FF2B5EF4-FFF2-40B4-BE49-F238E27FC236}">
                <a16:creationId xmlns:a16="http://schemas.microsoft.com/office/drawing/2014/main" id="{4A5D70B2-0E4C-FD53-EE7B-9A3B3D1CDF93}"/>
              </a:ext>
            </a:extLst>
          </p:cNvPr>
          <p:cNvSpPr>
            <a:spLocks noGrp="1"/>
          </p:cNvSpPr>
          <p:nvPr>
            <p:ph type="sldNum" sz="quarter" idx="14"/>
          </p:nvPr>
        </p:nvSpPr>
        <p:spPr/>
        <p:txBody>
          <a:bodyPr/>
          <a:lstStyle/>
          <a:p>
            <a:pPr>
              <a:defRPr/>
            </a:pPr>
            <a:fld id="{68678C35-086D-4198-975D-7CAE096F9A66}" type="slidenum">
              <a:rPr lang="en-US" altLang="en-US" smtClean="0"/>
              <a:t>22</a:t>
            </a:fld>
            <a:endParaRPr lang="en-US" altLang="en-US"/>
          </a:p>
        </p:txBody>
      </p:sp>
      <p:pic>
        <p:nvPicPr>
          <p:cNvPr id="6" name="Picture 5">
            <a:extLst>
              <a:ext uri="{FF2B5EF4-FFF2-40B4-BE49-F238E27FC236}">
                <a16:creationId xmlns:a16="http://schemas.microsoft.com/office/drawing/2014/main" id="{4C620809-7FF8-E1D3-07E6-C8DB7FD823B0}"/>
              </a:ext>
            </a:extLst>
          </p:cNvPr>
          <p:cNvPicPr>
            <a:picLocks noChangeAspect="1"/>
          </p:cNvPicPr>
          <p:nvPr/>
        </p:nvPicPr>
        <p:blipFill>
          <a:blip r:embed="rId3"/>
          <a:stretch>
            <a:fillRect/>
          </a:stretch>
        </p:blipFill>
        <p:spPr>
          <a:xfrm>
            <a:off x="226053" y="1050018"/>
            <a:ext cx="11539261" cy="5671457"/>
          </a:xfrm>
          <a:prstGeom prst="rect">
            <a:avLst/>
          </a:prstGeom>
        </p:spPr>
      </p:pic>
    </p:spTree>
    <p:extLst>
      <p:ext uri="{BB962C8B-B14F-4D97-AF65-F5344CB8AC3E}">
        <p14:creationId xmlns:p14="http://schemas.microsoft.com/office/powerpoint/2010/main" val="2589622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B9F3B9-A6F3-5F86-CB9B-B8560828D89E}"/>
              </a:ext>
            </a:extLst>
          </p:cNvPr>
          <p:cNvPicPr>
            <a:picLocks noChangeAspect="1"/>
          </p:cNvPicPr>
          <p:nvPr/>
        </p:nvPicPr>
        <p:blipFill>
          <a:blip r:embed="rId3"/>
          <a:stretch>
            <a:fillRect/>
          </a:stretch>
        </p:blipFill>
        <p:spPr>
          <a:xfrm>
            <a:off x="5988281" y="17586"/>
            <a:ext cx="6150387" cy="3411414"/>
          </a:xfrm>
          <a:prstGeom prst="rect">
            <a:avLst/>
          </a:prstGeom>
          <a:ln>
            <a:solidFill>
              <a:schemeClr val="tx1"/>
            </a:solidFill>
          </a:ln>
        </p:spPr>
      </p:pic>
      <p:sp>
        <p:nvSpPr>
          <p:cNvPr id="2" name="Title 1">
            <a:extLst>
              <a:ext uri="{FF2B5EF4-FFF2-40B4-BE49-F238E27FC236}">
                <a16:creationId xmlns:a16="http://schemas.microsoft.com/office/drawing/2014/main" id="{63698F9B-6022-DB28-09D9-33F90FE23D84}"/>
              </a:ext>
            </a:extLst>
          </p:cNvPr>
          <p:cNvSpPr>
            <a:spLocks noGrp="1"/>
          </p:cNvSpPr>
          <p:nvPr>
            <p:ph type="title"/>
          </p:nvPr>
        </p:nvSpPr>
        <p:spPr/>
        <p:txBody>
          <a:bodyPr/>
          <a:lstStyle/>
          <a:p>
            <a:r>
              <a:rPr lang="en-CA" dirty="0"/>
              <a:t>La tularémie</a:t>
            </a:r>
          </a:p>
        </p:txBody>
      </p:sp>
      <p:sp>
        <p:nvSpPr>
          <p:cNvPr id="3" name="Text Placeholder 2">
            <a:extLst>
              <a:ext uri="{FF2B5EF4-FFF2-40B4-BE49-F238E27FC236}">
                <a16:creationId xmlns:a16="http://schemas.microsoft.com/office/drawing/2014/main" id="{F87CBD58-C95F-6871-9A84-D4DA68ACFE5D}"/>
              </a:ext>
            </a:extLst>
          </p:cNvPr>
          <p:cNvSpPr>
            <a:spLocks noGrp="1"/>
          </p:cNvSpPr>
          <p:nvPr>
            <p:ph type="body" sz="quarter" idx="13"/>
          </p:nvPr>
        </p:nvSpPr>
        <p:spPr>
          <a:xfrm>
            <a:off x="466724" y="1690687"/>
            <a:ext cx="5391567" cy="4422013"/>
          </a:xfrm>
        </p:spPr>
        <p:txBody>
          <a:bodyPr/>
          <a:lstStyle/>
          <a:p>
            <a:r>
              <a:rPr lang="en-CA" dirty="0"/>
              <a:t>Ping on a signalé une augmentation récente des cas de tularémie aux États-Unis.</a:t>
            </a:r>
          </a:p>
          <a:p>
            <a:r>
              <a:rPr lang="en-CA" dirty="0"/>
              <a:t>Pertinent à très pertinent</a:t>
            </a:r>
          </a:p>
          <a:p>
            <a:r>
              <a:rPr lang="en-CA" dirty="0"/>
              <a:t>Très peu de cas chez l'homme ou l'animal ont été signalés récemment au Canada.</a:t>
            </a:r>
          </a:p>
        </p:txBody>
      </p:sp>
      <p:sp>
        <p:nvSpPr>
          <p:cNvPr id="4" name="Slide Number Placeholder 3">
            <a:extLst>
              <a:ext uri="{FF2B5EF4-FFF2-40B4-BE49-F238E27FC236}">
                <a16:creationId xmlns:a16="http://schemas.microsoft.com/office/drawing/2014/main" id="{0FBDAB58-2D91-DA1A-6632-29B906AC8AC0}"/>
              </a:ext>
            </a:extLst>
          </p:cNvPr>
          <p:cNvSpPr>
            <a:spLocks noGrp="1"/>
          </p:cNvSpPr>
          <p:nvPr>
            <p:ph type="sldNum" sz="quarter" idx="14"/>
          </p:nvPr>
        </p:nvSpPr>
        <p:spPr/>
        <p:txBody>
          <a:bodyPr/>
          <a:lstStyle/>
          <a:p>
            <a:pPr>
              <a:defRPr/>
            </a:pPr>
            <a:fld id="{68678C35-086D-4198-975D-7CAE096F9A66}" type="slidenum">
              <a:rPr lang="en-US" altLang="en-US" smtClean="0"/>
              <a:t>23</a:t>
            </a:fld>
            <a:endParaRPr lang="en-US" altLang="en-US"/>
          </a:p>
        </p:txBody>
      </p:sp>
      <p:pic>
        <p:nvPicPr>
          <p:cNvPr id="6" name="Picture 5">
            <a:extLst>
              <a:ext uri="{FF2B5EF4-FFF2-40B4-BE49-F238E27FC236}">
                <a16:creationId xmlns:a16="http://schemas.microsoft.com/office/drawing/2014/main" id="{8E50017C-268A-B121-7B65-DC1FBCE307B7}"/>
              </a:ext>
            </a:extLst>
          </p:cNvPr>
          <p:cNvPicPr>
            <a:picLocks noChangeAspect="1"/>
          </p:cNvPicPr>
          <p:nvPr/>
        </p:nvPicPr>
        <p:blipFill>
          <a:blip r:embed="rId4"/>
          <a:stretch>
            <a:fillRect/>
          </a:stretch>
        </p:blipFill>
        <p:spPr>
          <a:xfrm>
            <a:off x="5988281" y="3003412"/>
            <a:ext cx="6150386" cy="3837002"/>
          </a:xfrm>
          <a:prstGeom prst="rect">
            <a:avLst/>
          </a:prstGeom>
          <a:noFill/>
          <a:ln>
            <a:solidFill>
              <a:schemeClr val="tx1"/>
            </a:solidFill>
          </a:ln>
        </p:spPr>
      </p:pic>
      <p:sp>
        <p:nvSpPr>
          <p:cNvPr id="8" name="TextBox 7">
            <a:extLst>
              <a:ext uri="{FF2B5EF4-FFF2-40B4-BE49-F238E27FC236}">
                <a16:creationId xmlns:a16="http://schemas.microsoft.com/office/drawing/2014/main" id="{E8577E71-1077-3910-D7AB-E69B5C67749A}"/>
              </a:ext>
            </a:extLst>
          </p:cNvPr>
          <p:cNvSpPr txBox="1"/>
          <p:nvPr/>
        </p:nvSpPr>
        <p:spPr>
          <a:xfrm>
            <a:off x="1349829" y="6356350"/>
            <a:ext cx="6096000" cy="369332"/>
          </a:xfrm>
          <a:prstGeom prst="rect">
            <a:avLst/>
          </a:prstGeom>
          <a:noFill/>
        </p:spPr>
        <p:txBody>
          <a:bodyPr wrap="square">
            <a:spAutoFit/>
          </a:bodyPr>
          <a:lstStyle/>
          <a:p>
            <a:r>
              <a:rPr lang="en-US" dirty="0">
                <a:hlinkClick r:id="rId5"/>
              </a:rPr>
              <a:t>Tularemia Data and Statistics | Tularemia | CDC</a:t>
            </a:r>
            <a:endParaRPr lang="en-CA" dirty="0"/>
          </a:p>
        </p:txBody>
      </p:sp>
    </p:spTree>
    <p:extLst>
      <p:ext uri="{BB962C8B-B14F-4D97-AF65-F5344CB8AC3E}">
        <p14:creationId xmlns:p14="http://schemas.microsoft.com/office/powerpoint/2010/main" val="1137182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F31A-1946-51EF-CC4F-F49359711492}"/>
              </a:ext>
            </a:extLst>
          </p:cNvPr>
          <p:cNvSpPr>
            <a:spLocks noGrp="1"/>
          </p:cNvSpPr>
          <p:nvPr>
            <p:ph type="title"/>
          </p:nvPr>
        </p:nvSpPr>
        <p:spPr/>
        <p:txBody>
          <a:bodyPr/>
          <a:lstStyle/>
          <a:p>
            <a:r>
              <a:rPr lang="en-CA" dirty="0"/>
              <a:t>La tularémie</a:t>
            </a:r>
          </a:p>
        </p:txBody>
      </p:sp>
      <p:sp>
        <p:nvSpPr>
          <p:cNvPr id="3" name="Text Placeholder 2">
            <a:extLst>
              <a:ext uri="{FF2B5EF4-FFF2-40B4-BE49-F238E27FC236}">
                <a16:creationId xmlns:a16="http://schemas.microsoft.com/office/drawing/2014/main" id="{CBECBBB0-ADCF-8BEF-C877-EA23915101C2}"/>
              </a:ext>
            </a:extLst>
          </p:cNvPr>
          <p:cNvSpPr>
            <a:spLocks noGrp="1"/>
          </p:cNvSpPr>
          <p:nvPr>
            <p:ph type="body" sz="quarter" idx="13"/>
          </p:nvPr>
        </p:nvSpPr>
        <p:spPr>
          <a:xfrm>
            <a:off x="838200" y="1690688"/>
            <a:ext cx="5350565" cy="4381500"/>
          </a:xfrm>
        </p:spPr>
        <p:txBody>
          <a:bodyPr/>
          <a:lstStyle/>
          <a:p>
            <a:r>
              <a:rPr lang="en-CA" dirty="0"/>
              <a:t>Endémique en Amérique du Nord</a:t>
            </a:r>
          </a:p>
          <a:p>
            <a:r>
              <a:rPr lang="en-CA" dirty="0"/>
              <a:t>Vaste gamme d'hôtes (</a:t>
            </a:r>
            <a:r>
              <a:rPr lang="en-CA" dirty="0">
                <a:hlinkClick r:id="rId3"/>
              </a:rPr>
              <a:t>&gt;250 espèces</a:t>
            </a:r>
            <a:r>
              <a:rPr lang="en-CA" dirty="0"/>
              <a:t>)</a:t>
            </a:r>
          </a:p>
          <a:p>
            <a:pPr lvl="1"/>
            <a:r>
              <a:rPr lang="en-CA" dirty="0"/>
              <a:t>Mammifères</a:t>
            </a:r>
          </a:p>
          <a:p>
            <a:pPr lvl="1"/>
            <a:r>
              <a:rPr lang="en-CA" dirty="0"/>
              <a:t>Oiseaux</a:t>
            </a:r>
          </a:p>
          <a:p>
            <a:pPr lvl="1"/>
            <a:r>
              <a:rPr lang="en-CA" dirty="0"/>
              <a:t>Reptiles</a:t>
            </a:r>
          </a:p>
          <a:p>
            <a:pPr lvl="1"/>
            <a:r>
              <a:rPr lang="en-CA" dirty="0"/>
              <a:t>Poisson</a:t>
            </a:r>
          </a:p>
          <a:p>
            <a:r>
              <a:rPr lang="en-CA" dirty="0"/>
              <a:t>Les signes cliniques varient selon l'espèce, la voie d'infection et les sous-espèces de bactéries.</a:t>
            </a:r>
          </a:p>
        </p:txBody>
      </p:sp>
      <p:sp>
        <p:nvSpPr>
          <p:cNvPr id="4" name="Slide Number Placeholder 3">
            <a:extLst>
              <a:ext uri="{FF2B5EF4-FFF2-40B4-BE49-F238E27FC236}">
                <a16:creationId xmlns:a16="http://schemas.microsoft.com/office/drawing/2014/main" id="{9F036211-C3F8-8651-9153-183C48ACDB85}"/>
              </a:ext>
            </a:extLst>
          </p:cNvPr>
          <p:cNvSpPr>
            <a:spLocks noGrp="1"/>
          </p:cNvSpPr>
          <p:nvPr>
            <p:ph type="sldNum" sz="quarter" idx="14"/>
          </p:nvPr>
        </p:nvSpPr>
        <p:spPr/>
        <p:txBody>
          <a:bodyPr/>
          <a:lstStyle/>
          <a:p>
            <a:pPr>
              <a:defRPr/>
            </a:pPr>
            <a:fld id="{68678C35-086D-4198-975D-7CAE096F9A66}" type="slidenum">
              <a:rPr lang="en-US" altLang="en-US" smtClean="0"/>
              <a:t>24</a:t>
            </a:fld>
            <a:endParaRPr lang="en-US" altLang="en-US"/>
          </a:p>
        </p:txBody>
      </p:sp>
      <p:sp>
        <p:nvSpPr>
          <p:cNvPr id="5" name="Text Placeholder 2">
            <a:extLst>
              <a:ext uri="{FF2B5EF4-FFF2-40B4-BE49-F238E27FC236}">
                <a16:creationId xmlns:a16="http://schemas.microsoft.com/office/drawing/2014/main" id="{A0CD71C0-B8AC-D098-8D3B-615979F3B905}"/>
              </a:ext>
            </a:extLst>
          </p:cNvPr>
          <p:cNvSpPr txBox="1">
            <a:spLocks/>
          </p:cNvSpPr>
          <p:nvPr/>
        </p:nvSpPr>
        <p:spPr bwMode="auto">
          <a:xfrm>
            <a:off x="6096000" y="1690688"/>
            <a:ext cx="535056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Transmis par aérosol, contact direct, ingestion ou vecteurs</a:t>
            </a:r>
          </a:p>
          <a:p>
            <a:r>
              <a:rPr lang="en-CA" dirty="0"/>
              <a:t>Les tiques, les puces, les mouches et les eaux contaminées sont toutes impliquées dans la transmission.</a:t>
            </a:r>
          </a:p>
          <a:p>
            <a:r>
              <a:rPr lang="en-CA" dirty="0"/>
              <a:t>Persiste dans les amibes en suspension dans l'eau</a:t>
            </a:r>
          </a:p>
          <a:p>
            <a:endParaRPr lang="en-CA" dirty="0"/>
          </a:p>
        </p:txBody>
      </p:sp>
    </p:spTree>
    <p:extLst>
      <p:ext uri="{BB962C8B-B14F-4D97-AF65-F5344CB8AC3E}">
        <p14:creationId xmlns:p14="http://schemas.microsoft.com/office/powerpoint/2010/main" val="480698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467935-7FE5-F7AA-F63F-C85848E2DB7D}"/>
              </a:ext>
            </a:extLst>
          </p:cNvPr>
          <p:cNvSpPr>
            <a:spLocks noGrp="1"/>
          </p:cNvSpPr>
          <p:nvPr>
            <p:ph type="sldNum" sz="quarter" idx="14"/>
          </p:nvPr>
        </p:nvSpPr>
        <p:spPr/>
        <p:txBody>
          <a:bodyPr/>
          <a:lstStyle/>
          <a:p>
            <a:pPr>
              <a:defRPr/>
            </a:pPr>
            <a:fld id="{68678C35-086D-4198-975D-7CAE096F9A66}" type="slidenum">
              <a:rPr lang="en-US" altLang="en-US" smtClean="0"/>
              <a:t>25</a:t>
            </a:fld>
            <a:endParaRPr lang="en-US" altLang="en-US"/>
          </a:p>
        </p:txBody>
      </p:sp>
      <p:pic>
        <p:nvPicPr>
          <p:cNvPr id="1030" name="Picture 6" descr="Figure 2.  Diagrammatic representation of the terrestrial and aquatic cycles of tularemia.">
            <a:extLst>
              <a:ext uri="{FF2B5EF4-FFF2-40B4-BE49-F238E27FC236}">
                <a16:creationId xmlns:a16="http://schemas.microsoft.com/office/drawing/2014/main" id="{0EA9CCCE-0BAC-E40B-84A2-02606D40E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99" y="365125"/>
            <a:ext cx="8094601" cy="5624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2655BAC-A40C-3937-A5C9-B7459763665A}"/>
              </a:ext>
            </a:extLst>
          </p:cNvPr>
          <p:cNvSpPr txBox="1"/>
          <p:nvPr/>
        </p:nvSpPr>
        <p:spPr>
          <a:xfrm>
            <a:off x="4572000" y="6174826"/>
            <a:ext cx="7297806" cy="369332"/>
          </a:xfrm>
          <a:prstGeom prst="rect">
            <a:avLst/>
          </a:prstGeom>
          <a:noFill/>
        </p:spPr>
        <p:txBody>
          <a:bodyPr wrap="square">
            <a:spAutoFit/>
          </a:bodyPr>
          <a:lstStyle/>
          <a:p>
            <a:r>
              <a:rPr lang="en-CA" dirty="0">
                <a:hlinkClick r:id="rId3"/>
              </a:rPr>
              <a:t>https://www.tandfonline.com/doi/full/10.1080/01652176.2023.2277753 </a:t>
            </a:r>
          </a:p>
        </p:txBody>
      </p:sp>
      <p:sp>
        <p:nvSpPr>
          <p:cNvPr id="7" name="TextBox 6">
            <a:extLst>
              <a:ext uri="{FF2B5EF4-FFF2-40B4-BE49-F238E27FC236}">
                <a16:creationId xmlns:a16="http://schemas.microsoft.com/office/drawing/2014/main" id="{382EDFE9-91CA-DE7F-9371-7B22CECB10DE}"/>
              </a:ext>
            </a:extLst>
          </p:cNvPr>
          <p:cNvSpPr txBox="1"/>
          <p:nvPr/>
        </p:nvSpPr>
        <p:spPr>
          <a:xfrm>
            <a:off x="8845827" y="636104"/>
            <a:ext cx="3232759" cy="4585871"/>
          </a:xfrm>
          <a:prstGeom prst="rect">
            <a:avLst/>
          </a:prstGeom>
          <a:noFill/>
        </p:spPr>
        <p:txBody>
          <a:bodyPr wrap="square" rtlCol="0">
            <a:spAutoFit/>
          </a:bodyPr>
          <a:lstStyle/>
          <a:p>
            <a:r>
              <a:rPr lang="en-CA" sz="2800" dirty="0"/>
              <a:t>Plusieurs modes de </a:t>
            </a:r>
          </a:p>
          <a:p>
            <a:r>
              <a:rPr lang="en-CA" sz="2800" dirty="0"/>
              <a:t>Transmission</a:t>
            </a:r>
          </a:p>
          <a:p>
            <a:endParaRPr lang="en-CA" sz="2800" dirty="0"/>
          </a:p>
          <a:p>
            <a:r>
              <a:rPr lang="en-CA" sz="2000" dirty="0"/>
              <a:t>En Amérique du Nord, le type A est davantage associé à la transmission animale et vectorielle.</a:t>
            </a:r>
          </a:p>
          <a:p>
            <a:endParaRPr lang="en-CA" sz="2000" dirty="0"/>
          </a:p>
          <a:p>
            <a:endParaRPr lang="en-CA" sz="2000" dirty="0"/>
          </a:p>
          <a:p>
            <a:r>
              <a:rPr lang="en-CA" sz="2000" dirty="0"/>
              <a:t>Dans l'hémisphère nord, le type B est davantage associé à une transmission environnementale.</a:t>
            </a:r>
          </a:p>
          <a:p>
            <a:endParaRPr lang="en-CA" sz="2800" dirty="0"/>
          </a:p>
        </p:txBody>
      </p:sp>
    </p:spTree>
    <p:extLst>
      <p:ext uri="{BB962C8B-B14F-4D97-AF65-F5344CB8AC3E}">
        <p14:creationId xmlns:p14="http://schemas.microsoft.com/office/powerpoint/2010/main" val="3089642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F747-CF46-2973-4D53-B1D7BD70C85F}"/>
              </a:ext>
            </a:extLst>
          </p:cNvPr>
          <p:cNvSpPr>
            <a:spLocks noGrp="1"/>
          </p:cNvSpPr>
          <p:nvPr>
            <p:ph type="title"/>
          </p:nvPr>
        </p:nvSpPr>
        <p:spPr>
          <a:xfrm>
            <a:off x="838200" y="123030"/>
            <a:ext cx="10515600" cy="1325563"/>
          </a:xfrm>
        </p:spPr>
        <p:txBody>
          <a:bodyPr/>
          <a:lstStyle/>
          <a:p>
            <a:r>
              <a:rPr lang="en-CA" i="1" dirty="0"/>
              <a:t>Francisella tularensis </a:t>
            </a:r>
            <a:r>
              <a:rPr lang="en-CA" dirty="0"/>
              <a:t>est un agent de bioterrorisme de catégorie A</a:t>
            </a:r>
          </a:p>
        </p:txBody>
      </p:sp>
      <p:sp>
        <p:nvSpPr>
          <p:cNvPr id="3" name="Text Placeholder 2">
            <a:extLst>
              <a:ext uri="{FF2B5EF4-FFF2-40B4-BE49-F238E27FC236}">
                <a16:creationId xmlns:a16="http://schemas.microsoft.com/office/drawing/2014/main" id="{C85AAABB-B876-A5A1-06DF-B53466CA3F3F}"/>
              </a:ext>
            </a:extLst>
          </p:cNvPr>
          <p:cNvSpPr>
            <a:spLocks noGrp="1"/>
          </p:cNvSpPr>
          <p:nvPr>
            <p:ph type="body" sz="quarter" idx="13"/>
          </p:nvPr>
        </p:nvSpPr>
        <p:spPr>
          <a:xfrm>
            <a:off x="838200" y="1656522"/>
            <a:ext cx="6768548" cy="4415666"/>
          </a:xfrm>
        </p:spPr>
        <p:txBody>
          <a:bodyPr/>
          <a:lstStyle/>
          <a:p>
            <a:r>
              <a:rPr lang="en-CA" dirty="0"/>
              <a:t>L'un des agents pathogènes bactériens les plus infectieux connus</a:t>
            </a:r>
          </a:p>
          <a:p>
            <a:r>
              <a:rPr lang="en-CA" dirty="0"/>
              <a:t>Il suffit de 10 organismes pour provoquer une infection chez l'homme.</a:t>
            </a:r>
          </a:p>
          <a:p>
            <a:r>
              <a:rPr lang="en-CA" dirty="0"/>
              <a:t>Peut être diffusé en aérosol afin d'exposer rapidement un grand nombre de personnes.</a:t>
            </a:r>
          </a:p>
          <a:p>
            <a:r>
              <a:rPr lang="en-CA" dirty="0"/>
              <a:t>Taux de mortalité élevé attendu (jusqu'à 30 % en l'absence de traitement) et perturbation de la société</a:t>
            </a:r>
          </a:p>
          <a:p>
            <a:endParaRPr lang="en-CA" dirty="0"/>
          </a:p>
        </p:txBody>
      </p:sp>
      <p:sp>
        <p:nvSpPr>
          <p:cNvPr id="4" name="Slide Number Placeholder 3">
            <a:extLst>
              <a:ext uri="{FF2B5EF4-FFF2-40B4-BE49-F238E27FC236}">
                <a16:creationId xmlns:a16="http://schemas.microsoft.com/office/drawing/2014/main" id="{8F9470D5-D3E5-5DDA-04FE-C4CF35084A77}"/>
              </a:ext>
            </a:extLst>
          </p:cNvPr>
          <p:cNvSpPr>
            <a:spLocks noGrp="1"/>
          </p:cNvSpPr>
          <p:nvPr>
            <p:ph type="sldNum" sz="quarter" idx="14"/>
          </p:nvPr>
        </p:nvSpPr>
        <p:spPr/>
        <p:txBody>
          <a:bodyPr/>
          <a:lstStyle/>
          <a:p>
            <a:pPr>
              <a:defRPr/>
            </a:pPr>
            <a:fld id="{68678C35-086D-4198-975D-7CAE096F9A66}" type="slidenum">
              <a:rPr lang="en-US" altLang="en-US" smtClean="0"/>
              <a:t>26</a:t>
            </a:fld>
            <a:endParaRPr lang="en-US" altLang="en-US"/>
          </a:p>
        </p:txBody>
      </p:sp>
      <p:pic>
        <p:nvPicPr>
          <p:cNvPr id="6" name="Picture 5" descr="A black background with a black square&#10;&#10;Description automatically generated with medium confidence">
            <a:extLst>
              <a:ext uri="{FF2B5EF4-FFF2-40B4-BE49-F238E27FC236}">
                <a16:creationId xmlns:a16="http://schemas.microsoft.com/office/drawing/2014/main" id="{B267C253-3971-F8A3-CDEE-69AA5A332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7463" y="1656522"/>
            <a:ext cx="3888473" cy="3888473"/>
          </a:xfrm>
          <a:prstGeom prst="rect">
            <a:avLst/>
          </a:prstGeom>
        </p:spPr>
      </p:pic>
    </p:spTree>
    <p:extLst>
      <p:ext uri="{BB962C8B-B14F-4D97-AF65-F5344CB8AC3E}">
        <p14:creationId xmlns:p14="http://schemas.microsoft.com/office/powerpoint/2010/main" val="181332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9CB0B-32B2-D5F5-F84B-24796B865046}"/>
              </a:ext>
            </a:extLst>
          </p:cNvPr>
          <p:cNvSpPr>
            <a:spLocks noGrp="1"/>
          </p:cNvSpPr>
          <p:nvPr>
            <p:ph type="title"/>
          </p:nvPr>
        </p:nvSpPr>
        <p:spPr/>
        <p:txBody>
          <a:bodyPr/>
          <a:lstStyle/>
          <a:p>
            <a:pPr>
              <a:defRPr/>
            </a:pPr>
            <a:r>
              <a:rPr lang="en-CA" dirty="0"/>
              <a:t>Mises à jour</a:t>
            </a:r>
          </a:p>
        </p:txBody>
      </p:sp>
      <p:sp>
        <p:nvSpPr>
          <p:cNvPr id="22531" name="Text Placeholder 2">
            <a:extLst>
              <a:ext uri="{FF2B5EF4-FFF2-40B4-BE49-F238E27FC236}">
                <a16:creationId xmlns:a16="http://schemas.microsoft.com/office/drawing/2014/main" id="{EABCFE9A-8EE1-EE2C-060F-C5A747958D53}"/>
              </a:ext>
            </a:extLst>
          </p:cNvPr>
          <p:cNvSpPr>
            <a:spLocks noGrp="1"/>
          </p:cNvSpPr>
          <p:nvPr>
            <p:ph type="body" sz="quarter" idx="13"/>
          </p:nvPr>
        </p:nvSpPr>
        <p:spPr>
          <a:xfrm>
            <a:off x="755650" y="1519238"/>
            <a:ext cx="10134600" cy="4397375"/>
          </a:xfrm>
        </p:spPr>
        <p:txBody>
          <a:bodyPr/>
          <a:lstStyle/>
          <a:p>
            <a:pPr>
              <a:spcBef>
                <a:spcPts val="600"/>
              </a:spcBef>
              <a:spcAft>
                <a:spcPts val="600"/>
              </a:spcAft>
              <a:defRPr/>
            </a:pPr>
            <a:r>
              <a:rPr lang="en-CA" altLang="en-US" dirty="0"/>
              <a:t>Pas de réunion mensuelle en août pour les vacances d'été</a:t>
            </a:r>
          </a:p>
          <a:p>
            <a:pPr>
              <a:spcBef>
                <a:spcPts val="600"/>
              </a:spcBef>
              <a:spcAft>
                <a:spcPts val="600"/>
              </a:spcAft>
              <a:defRPr/>
            </a:pPr>
            <a:endParaRPr lang="en-CA" altLang="en-US" dirty="0"/>
          </a:p>
          <a:p>
            <a:pPr>
              <a:spcBef>
                <a:spcPts val="600"/>
              </a:spcBef>
              <a:spcAft>
                <a:spcPts val="600"/>
              </a:spcAft>
              <a:defRPr/>
            </a:pPr>
            <a:r>
              <a:rPr lang="en-CA" altLang="en-US" dirty="0"/>
              <a:t>Exercice de priorisation</a:t>
            </a:r>
          </a:p>
          <a:p>
            <a:pPr lvl="1">
              <a:spcBef>
                <a:spcPts val="600"/>
              </a:spcBef>
              <a:spcAft>
                <a:spcPts val="600"/>
              </a:spcAft>
              <a:defRPr/>
            </a:pPr>
            <a:r>
              <a:rPr lang="en-CA" altLang="en-US" dirty="0"/>
              <a:t>Sessions d'introduction terminées</a:t>
            </a:r>
          </a:p>
          <a:p>
            <a:pPr lvl="1">
              <a:spcBef>
                <a:spcPts val="600"/>
              </a:spcBef>
              <a:spcAft>
                <a:spcPts val="600"/>
              </a:spcAft>
              <a:defRPr/>
            </a:pPr>
            <a:r>
              <a:rPr lang="en-CA" altLang="en-US" dirty="0"/>
              <a:t>28 évaluations de maladies réalisées à ce jour</a:t>
            </a:r>
          </a:p>
          <a:p>
            <a:pPr lvl="1">
              <a:spcBef>
                <a:spcPts val="600"/>
              </a:spcBef>
              <a:spcAft>
                <a:spcPts val="600"/>
              </a:spcAft>
              <a:defRPr/>
            </a:pPr>
            <a:r>
              <a:rPr lang="en-CA" altLang="en-US" dirty="0"/>
              <a:t>1</a:t>
            </a:r>
            <a:r>
              <a:rPr lang="en-CA" altLang="en-US" baseline="30000" dirty="0"/>
              <a:t>iere</a:t>
            </a:r>
            <a:r>
              <a:rPr lang="en-CA" altLang="en-US" dirty="0"/>
              <a:t> projet d'outil créé en Excel pour un classement automatisé</a:t>
            </a:r>
          </a:p>
          <a:p>
            <a:pPr>
              <a:spcBef>
                <a:spcPts val="600"/>
              </a:spcBef>
              <a:spcAft>
                <a:spcPts val="600"/>
              </a:spcAft>
              <a:defRPr/>
            </a:pPr>
            <a:endParaRPr lang="en-CA" altLang="en-US" dirty="0"/>
          </a:p>
          <a:p>
            <a:pPr>
              <a:spcBef>
                <a:spcPts val="600"/>
              </a:spcBef>
              <a:spcAft>
                <a:spcPts val="600"/>
              </a:spcAft>
              <a:defRPr/>
            </a:pPr>
            <a:r>
              <a:rPr lang="en-CA" altLang="en-US" dirty="0"/>
              <a:t>Appel mensuel de septembre Michele Bergevin se joindra à nous pour présenter son travail sur le virus de la vallée de la Cache au Canada.</a:t>
            </a:r>
          </a:p>
          <a:p>
            <a:pPr marL="457200" lvl="1" indent="0">
              <a:spcBef>
                <a:spcPts val="600"/>
              </a:spcBef>
              <a:spcAft>
                <a:spcPts val="600"/>
              </a:spcAft>
              <a:buFont typeface="Arial" panose="020B0604020202020204" pitchFamily="34" charset="0"/>
              <a:buNone/>
              <a:defRPr/>
            </a:pPr>
            <a:endParaRPr lang="en-CA" altLang="en-US" dirty="0"/>
          </a:p>
        </p:txBody>
      </p:sp>
      <p:sp>
        <p:nvSpPr>
          <p:cNvPr id="22532" name="Slide Number Placeholder 3">
            <a:extLst>
              <a:ext uri="{FF2B5EF4-FFF2-40B4-BE49-F238E27FC236}">
                <a16:creationId xmlns:a16="http://schemas.microsoft.com/office/drawing/2014/main" id="{75516D18-D2F2-D9E1-88A6-E5E3A7D7F3CC}"/>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8D8D267-E8C1-43BC-B82D-A575EC0A48F7}" type="slidenum">
              <a:rPr lang="en-US" altLang="en-US" sz="1200" smtClean="0">
                <a:solidFill>
                  <a:srgbClr val="898989"/>
                </a:solidFill>
              </a:rPr>
              <a:t>3</a:t>
            </a:fld>
            <a:endParaRPr lang="en-US" altLang="en-US" sz="1200">
              <a:solidFill>
                <a:srgbClr val="898989"/>
              </a:solidFill>
            </a:endParaRPr>
          </a:p>
        </p:txBody>
      </p:sp>
      <p:sp>
        <p:nvSpPr>
          <p:cNvPr id="22533" name="Rectangle 6">
            <a:extLst>
              <a:ext uri="{FF2B5EF4-FFF2-40B4-BE49-F238E27FC236}">
                <a16:creationId xmlns:a16="http://schemas.microsoft.com/office/drawing/2014/main" id="{74A76B3C-3CA9-689C-4510-81B320687CFC}"/>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2534" name="Rectangle 7">
            <a:extLst>
              <a:ext uri="{FF2B5EF4-FFF2-40B4-BE49-F238E27FC236}">
                <a16:creationId xmlns:a16="http://schemas.microsoft.com/office/drawing/2014/main" id="{CF48EC69-D257-19D6-D6FC-38D654DD4598}"/>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2535" name="Rectangle 8">
            <a:extLst>
              <a:ext uri="{FF2B5EF4-FFF2-40B4-BE49-F238E27FC236}">
                <a16:creationId xmlns:a16="http://schemas.microsoft.com/office/drawing/2014/main" id="{70486008-3217-7AD2-6D61-2551456D1E73}"/>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A233-D9DD-6748-0441-1F2858DE5840}"/>
              </a:ext>
            </a:extLst>
          </p:cNvPr>
          <p:cNvSpPr>
            <a:spLocks noGrp="1"/>
          </p:cNvSpPr>
          <p:nvPr>
            <p:ph type="title"/>
          </p:nvPr>
        </p:nvSpPr>
        <p:spPr>
          <a:xfrm>
            <a:off x="420688" y="255588"/>
            <a:ext cx="10515600" cy="1325562"/>
          </a:xfrm>
        </p:spPr>
        <p:txBody>
          <a:bodyPr/>
          <a:lstStyle/>
          <a:p>
            <a:pPr>
              <a:defRPr/>
            </a:pPr>
            <a:r>
              <a:rPr lang="en-CA" dirty="0"/>
              <a:t>Enquête </a:t>
            </a:r>
            <a:r>
              <a:rPr lang="en-CA" dirty="0" err="1"/>
              <a:t>annuelle</a:t>
            </a:r>
            <a:r>
              <a:rPr lang="en-CA" dirty="0"/>
              <a:t> de la CMEZ</a:t>
            </a:r>
          </a:p>
        </p:txBody>
      </p:sp>
      <p:sp>
        <p:nvSpPr>
          <p:cNvPr id="24579" name="Text Placeholder 2">
            <a:extLst>
              <a:ext uri="{FF2B5EF4-FFF2-40B4-BE49-F238E27FC236}">
                <a16:creationId xmlns:a16="http://schemas.microsoft.com/office/drawing/2014/main" id="{523B7228-5BCF-3702-F5BA-190EA3C732A7}"/>
              </a:ext>
            </a:extLst>
          </p:cNvPr>
          <p:cNvSpPr>
            <a:spLocks noGrp="1"/>
          </p:cNvSpPr>
          <p:nvPr>
            <p:ph type="body" sz="quarter" idx="13"/>
          </p:nvPr>
        </p:nvSpPr>
        <p:spPr>
          <a:xfrm>
            <a:off x="569913" y="1477963"/>
            <a:ext cx="6645895" cy="4576762"/>
          </a:xfrm>
        </p:spPr>
        <p:txBody>
          <a:bodyPr/>
          <a:lstStyle/>
          <a:p>
            <a:r>
              <a:rPr lang="en-US" altLang="en-US" dirty="0"/>
              <a:t>Du 8 au 23 </a:t>
            </a:r>
            <a:r>
              <a:rPr lang="en-US" altLang="en-US" dirty="0" err="1"/>
              <a:t>avril</a:t>
            </a:r>
            <a:r>
              <a:rPr lang="en-US" altLang="en-US" dirty="0"/>
              <a:t> 2024</a:t>
            </a:r>
          </a:p>
          <a:p>
            <a:r>
              <a:rPr lang="en-US" altLang="en-US" dirty="0"/>
              <a:t>11 questions + données </a:t>
            </a:r>
            <a:r>
              <a:rPr lang="en-US" altLang="en-US" dirty="0" err="1"/>
              <a:t>démographiques</a:t>
            </a:r>
            <a:endParaRPr lang="en-US" altLang="en-US" dirty="0"/>
          </a:p>
          <a:p>
            <a:r>
              <a:rPr lang="en-US" altLang="en-US" dirty="0"/>
              <a:t>90 </a:t>
            </a:r>
            <a:r>
              <a:rPr lang="en-US" altLang="en-US" dirty="0" err="1"/>
              <a:t>réponses</a:t>
            </a:r>
            <a:r>
              <a:rPr lang="en-US" altLang="en-US" dirty="0"/>
              <a:t> (~14% de </a:t>
            </a:r>
            <a:r>
              <a:rPr lang="en-US" altLang="en-US" dirty="0" err="1"/>
              <a:t>taux</a:t>
            </a:r>
            <a:r>
              <a:rPr lang="en-US" altLang="en-US" dirty="0"/>
              <a:t> de </a:t>
            </a:r>
            <a:r>
              <a:rPr lang="en-US" altLang="en-US" dirty="0" err="1"/>
              <a:t>réponse</a:t>
            </a:r>
            <a:r>
              <a:rPr lang="en-US" altLang="en-US" dirty="0"/>
              <a:t>)</a:t>
            </a:r>
          </a:p>
          <a:p>
            <a:r>
              <a:rPr lang="en-US" altLang="en-US" dirty="0"/>
              <a:t>2 </a:t>
            </a:r>
            <a:r>
              <a:rPr lang="en-US" altLang="en-US" dirty="0" err="1"/>
              <a:t>doublons</a:t>
            </a:r>
            <a:r>
              <a:rPr lang="en-US" altLang="en-US" dirty="0"/>
              <a:t> = 88 </a:t>
            </a:r>
            <a:r>
              <a:rPr lang="en-US" altLang="en-US" dirty="0" err="1"/>
              <a:t>réponses</a:t>
            </a:r>
            <a:r>
              <a:rPr lang="en-US" altLang="en-US" dirty="0"/>
              <a:t> </a:t>
            </a:r>
            <a:r>
              <a:rPr lang="en-US" altLang="en-US" dirty="0" err="1"/>
              <a:t>distinctes</a:t>
            </a:r>
            <a:endParaRPr lang="en-US" altLang="en-US" dirty="0"/>
          </a:p>
          <a:p>
            <a:pPr lvl="1"/>
            <a:r>
              <a:rPr lang="en-US" altLang="en-US" dirty="0"/>
              <a:t>Anonyme = 34</a:t>
            </a:r>
          </a:p>
          <a:p>
            <a:pPr lvl="1"/>
            <a:r>
              <a:rPr lang="en-US" altLang="en-US" dirty="0" err="1"/>
              <a:t>Identifié</a:t>
            </a:r>
            <a:r>
              <a:rPr lang="en-US" altLang="en-US" dirty="0"/>
              <a:t> = 54</a:t>
            </a:r>
          </a:p>
          <a:p>
            <a:r>
              <a:rPr lang="en-US" altLang="en-US" dirty="0"/>
              <a:t>49 </a:t>
            </a:r>
            <a:r>
              <a:rPr lang="en-US" altLang="en-US" dirty="0" err="1"/>
              <a:t>membres</a:t>
            </a:r>
            <a:r>
              <a:rPr lang="en-US" altLang="en-US" dirty="0"/>
              <a:t> du CNPHI, 39 non-</a:t>
            </a:r>
            <a:r>
              <a:rPr lang="en-US" altLang="en-US" dirty="0" err="1"/>
              <a:t>membres</a:t>
            </a:r>
            <a:endParaRPr lang="en-US" altLang="en-US" dirty="0"/>
          </a:p>
          <a:p>
            <a:r>
              <a:rPr lang="en-US" altLang="en-US" dirty="0"/>
              <a:t>La </a:t>
            </a:r>
            <a:r>
              <a:rPr lang="en-US" altLang="en-US" dirty="0" err="1"/>
              <a:t>majorité</a:t>
            </a:r>
            <a:r>
              <a:rPr lang="en-US" altLang="en-US" dirty="0"/>
              <a:t> des </a:t>
            </a:r>
            <a:r>
              <a:rPr lang="en-US" altLang="en-US" dirty="0" err="1"/>
              <a:t>réponses</a:t>
            </a:r>
            <a:r>
              <a:rPr lang="en-US" altLang="en-US" dirty="0"/>
              <a:t> </a:t>
            </a:r>
            <a:r>
              <a:rPr lang="en-US" altLang="en-US" dirty="0" err="1"/>
              <a:t>proviennent</a:t>
            </a:r>
            <a:r>
              <a:rPr lang="en-US" altLang="en-US" dirty="0"/>
              <a:t> du Canada, </a:t>
            </a:r>
            <a:r>
              <a:rPr lang="en-US" altLang="en-US" dirty="0" err="1"/>
              <a:t>mais</a:t>
            </a:r>
            <a:r>
              <a:rPr lang="en-US" altLang="en-US" dirty="0"/>
              <a:t> </a:t>
            </a:r>
            <a:r>
              <a:rPr lang="en-US" altLang="en-US" dirty="0" err="1"/>
              <a:t>aussi</a:t>
            </a:r>
            <a:r>
              <a:rPr lang="en-US" altLang="en-US" dirty="0"/>
              <a:t> des États-Unis, de </a:t>
            </a:r>
            <a:r>
              <a:rPr lang="en-US" altLang="en-US" dirty="0" err="1"/>
              <a:t>l'Inde</a:t>
            </a:r>
            <a:r>
              <a:rPr lang="en-US" altLang="en-US" dirty="0"/>
              <a:t> et du Togo.</a:t>
            </a:r>
          </a:p>
        </p:txBody>
      </p:sp>
      <p:sp>
        <p:nvSpPr>
          <p:cNvPr id="24580" name="Slide Number Placeholder 3">
            <a:extLst>
              <a:ext uri="{FF2B5EF4-FFF2-40B4-BE49-F238E27FC236}">
                <a16:creationId xmlns:a16="http://schemas.microsoft.com/office/drawing/2014/main" id="{F66AFEEC-A2A4-7B3B-3F6B-9C46B8C0472E}"/>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2414185-DB2E-465C-9330-1624D35E96DA}" type="slidenum">
              <a:rPr lang="en-US" altLang="en-US" sz="1200" smtClean="0">
                <a:solidFill>
                  <a:srgbClr val="898989"/>
                </a:solidFill>
              </a:rPr>
              <a:t>4</a:t>
            </a:fld>
            <a:endParaRPr lang="en-US" altLang="en-US" sz="1200">
              <a:solidFill>
                <a:srgbClr val="898989"/>
              </a:solidFill>
            </a:endParaRPr>
          </a:p>
        </p:txBody>
      </p:sp>
      <p:sp>
        <p:nvSpPr>
          <p:cNvPr id="24581" name="Rectangle 6">
            <a:extLst>
              <a:ext uri="{FF2B5EF4-FFF2-40B4-BE49-F238E27FC236}">
                <a16:creationId xmlns:a16="http://schemas.microsoft.com/office/drawing/2014/main" id="{7BBF8C33-FB8E-D221-448C-842A62D35DB8}"/>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4582" name="Rectangle 7">
            <a:extLst>
              <a:ext uri="{FF2B5EF4-FFF2-40B4-BE49-F238E27FC236}">
                <a16:creationId xmlns:a16="http://schemas.microsoft.com/office/drawing/2014/main" id="{DBE07A04-5524-A6DA-8010-F4DDBB07682E}"/>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4583" name="Rectangle 8">
            <a:extLst>
              <a:ext uri="{FF2B5EF4-FFF2-40B4-BE49-F238E27FC236}">
                <a16:creationId xmlns:a16="http://schemas.microsoft.com/office/drawing/2014/main" id="{055BDE60-77A4-ADC9-AF46-D09451AA991E}"/>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graphicFrame>
        <p:nvGraphicFramePr>
          <p:cNvPr id="8" name="Chart 7">
            <a:extLst>
              <a:ext uri="{FF2B5EF4-FFF2-40B4-BE49-F238E27FC236}">
                <a16:creationId xmlns:a16="http://schemas.microsoft.com/office/drawing/2014/main" id="{67A52FB9-03B9-AF06-0348-21895CC75CB7}"/>
              </a:ext>
            </a:extLst>
          </p:cNvPr>
          <p:cNvGraphicFramePr>
            <a:graphicFrameLocks/>
          </p:cNvGraphicFramePr>
          <p:nvPr>
            <p:extLst>
              <p:ext uri="{D42A27DB-BD31-4B8C-83A1-F6EECF244321}">
                <p14:modId xmlns:p14="http://schemas.microsoft.com/office/powerpoint/2010/main" val="1068057913"/>
              </p:ext>
            </p:extLst>
          </p:nvPr>
        </p:nvGraphicFramePr>
        <p:xfrm>
          <a:off x="7215808" y="1484313"/>
          <a:ext cx="4861891" cy="313738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2D7D5-4FAA-3F12-F710-4A606E50BB9D}"/>
              </a:ext>
            </a:extLst>
          </p:cNvPr>
          <p:cNvSpPr>
            <a:spLocks noGrp="1"/>
          </p:cNvSpPr>
          <p:nvPr>
            <p:ph type="title"/>
          </p:nvPr>
        </p:nvSpPr>
        <p:spPr>
          <a:xfrm>
            <a:off x="633413" y="209550"/>
            <a:ext cx="10515600" cy="1325563"/>
          </a:xfrm>
        </p:spPr>
        <p:txBody>
          <a:bodyPr/>
          <a:lstStyle/>
          <a:p>
            <a:pPr>
              <a:defRPr/>
            </a:pPr>
            <a:r>
              <a:rPr lang="en-CA" dirty="0"/>
              <a:t>Enquête annuelle</a:t>
            </a:r>
          </a:p>
        </p:txBody>
      </p:sp>
      <p:sp>
        <p:nvSpPr>
          <p:cNvPr id="26627" name="Slide Number Placeholder 3">
            <a:extLst>
              <a:ext uri="{FF2B5EF4-FFF2-40B4-BE49-F238E27FC236}">
                <a16:creationId xmlns:a16="http://schemas.microsoft.com/office/drawing/2014/main" id="{11146D09-9C05-28AB-7A7B-15CDDC43BBAC}"/>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8265565-AB74-4C70-95F8-3C3346C94DC4}" type="slidenum">
              <a:rPr lang="en-US" altLang="en-US" sz="1200" smtClean="0">
                <a:solidFill>
                  <a:srgbClr val="898989"/>
                </a:solidFill>
              </a:rPr>
              <a:t>5</a:t>
            </a:fld>
            <a:endParaRPr lang="en-US" altLang="en-US" sz="1200">
              <a:solidFill>
                <a:srgbClr val="898989"/>
              </a:solidFill>
            </a:endParaRPr>
          </a:p>
        </p:txBody>
      </p:sp>
      <p:sp>
        <p:nvSpPr>
          <p:cNvPr id="26628" name="Rectangle 6">
            <a:extLst>
              <a:ext uri="{FF2B5EF4-FFF2-40B4-BE49-F238E27FC236}">
                <a16:creationId xmlns:a16="http://schemas.microsoft.com/office/drawing/2014/main" id="{8F1E6758-66ED-071D-E71B-CC35C0F71E23}"/>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6629" name="Rectangle 7">
            <a:extLst>
              <a:ext uri="{FF2B5EF4-FFF2-40B4-BE49-F238E27FC236}">
                <a16:creationId xmlns:a16="http://schemas.microsoft.com/office/drawing/2014/main" id="{AFA977D4-DD6B-0429-D85A-2EE5352AFC6C}"/>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6630" name="Rectangle 8">
            <a:extLst>
              <a:ext uri="{FF2B5EF4-FFF2-40B4-BE49-F238E27FC236}">
                <a16:creationId xmlns:a16="http://schemas.microsoft.com/office/drawing/2014/main" id="{59779D48-6D41-CFDF-88F7-A71AC4CDB5E6}"/>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graphicFrame>
        <p:nvGraphicFramePr>
          <p:cNvPr id="8" name="Chart 7">
            <a:extLst>
              <a:ext uri="{FF2B5EF4-FFF2-40B4-BE49-F238E27FC236}">
                <a16:creationId xmlns:a16="http://schemas.microsoft.com/office/drawing/2014/main" id="{42C08E14-B5F3-A9DE-C8B5-C35423B7057A}"/>
              </a:ext>
            </a:extLst>
          </p:cNvPr>
          <p:cNvGraphicFramePr>
            <a:graphicFrameLocks/>
          </p:cNvGraphicFramePr>
          <p:nvPr>
            <p:extLst>
              <p:ext uri="{D42A27DB-BD31-4B8C-83A1-F6EECF244321}">
                <p14:modId xmlns:p14="http://schemas.microsoft.com/office/powerpoint/2010/main" val="136891602"/>
              </p:ext>
            </p:extLst>
          </p:nvPr>
        </p:nvGraphicFramePr>
        <p:xfrm>
          <a:off x="633888" y="2661522"/>
          <a:ext cx="5314474" cy="34662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9EBAD42F-B192-0DE6-8161-C066453AFAC4}"/>
              </a:ext>
            </a:extLst>
          </p:cNvPr>
          <p:cNvGraphicFramePr/>
          <p:nvPr>
            <p:extLst>
              <p:ext uri="{D42A27DB-BD31-4B8C-83A1-F6EECF244321}">
                <p14:modId xmlns:p14="http://schemas.microsoft.com/office/powerpoint/2010/main" val="4027892017"/>
              </p:ext>
            </p:extLst>
          </p:nvPr>
        </p:nvGraphicFramePr>
        <p:xfrm>
          <a:off x="6311899" y="2661522"/>
          <a:ext cx="5390243" cy="3466227"/>
        </p:xfrm>
        <a:graphic>
          <a:graphicData uri="http://schemas.openxmlformats.org/drawingml/2006/chart">
            <c:chart xmlns:c="http://schemas.openxmlformats.org/drawingml/2006/chart" xmlns:r="http://schemas.openxmlformats.org/officeDocument/2006/relationships" r:id="rId4"/>
          </a:graphicData>
        </a:graphic>
      </p:graphicFrame>
      <p:sp>
        <p:nvSpPr>
          <p:cNvPr id="26633" name="Text Placeholder 2">
            <a:extLst>
              <a:ext uri="{FF2B5EF4-FFF2-40B4-BE49-F238E27FC236}">
                <a16:creationId xmlns:a16="http://schemas.microsoft.com/office/drawing/2014/main" id="{5E02C8EA-8A6F-08E7-FEF1-0779F682C9B9}"/>
              </a:ext>
            </a:extLst>
          </p:cNvPr>
          <p:cNvSpPr>
            <a:spLocks noGrp="1"/>
          </p:cNvSpPr>
          <p:nvPr>
            <p:ph type="body" sz="quarter" idx="13"/>
          </p:nvPr>
        </p:nvSpPr>
        <p:spPr>
          <a:xfrm>
            <a:off x="871538" y="1371600"/>
            <a:ext cx="10515600" cy="1333500"/>
          </a:xfrm>
        </p:spPr>
        <p:txBody>
          <a:bodyPr/>
          <a:lstStyle/>
          <a:p>
            <a:r>
              <a:rPr lang="en-CA" altLang="en-US" b="1"/>
              <a:t>~99% </a:t>
            </a:r>
            <a:r>
              <a:rPr lang="en-CA" altLang="en-US"/>
              <a:t>des personnes interrogées ont indiqué que la CEZD leur avait fourni des informations qui les avaient aidées dans leur travail.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01C7A-F800-968F-6C6F-20A5056C4D39}"/>
              </a:ext>
            </a:extLst>
          </p:cNvPr>
          <p:cNvSpPr>
            <a:spLocks noGrp="1"/>
          </p:cNvSpPr>
          <p:nvPr>
            <p:ph type="title"/>
          </p:nvPr>
        </p:nvSpPr>
        <p:spPr>
          <a:xfrm>
            <a:off x="546100" y="103188"/>
            <a:ext cx="10515600" cy="1325562"/>
          </a:xfrm>
        </p:spPr>
        <p:txBody>
          <a:bodyPr/>
          <a:lstStyle/>
          <a:p>
            <a:pPr>
              <a:defRPr/>
            </a:pPr>
            <a:r>
              <a:rPr lang="en-CA" dirty="0"/>
              <a:t>Enquête annuelle</a:t>
            </a:r>
          </a:p>
        </p:txBody>
      </p:sp>
      <p:sp>
        <p:nvSpPr>
          <p:cNvPr id="28675" name="Text Placeholder 2">
            <a:extLst>
              <a:ext uri="{FF2B5EF4-FFF2-40B4-BE49-F238E27FC236}">
                <a16:creationId xmlns:a16="http://schemas.microsoft.com/office/drawing/2014/main" id="{CEA2B650-F17D-B495-8CB0-63D10493A0CB}"/>
              </a:ext>
            </a:extLst>
          </p:cNvPr>
          <p:cNvSpPr>
            <a:spLocks noGrp="1"/>
          </p:cNvSpPr>
          <p:nvPr>
            <p:ph type="body" sz="quarter" idx="13"/>
          </p:nvPr>
        </p:nvSpPr>
        <p:spPr>
          <a:xfrm>
            <a:off x="496888" y="1336675"/>
            <a:ext cx="6804025" cy="5160963"/>
          </a:xfrm>
        </p:spPr>
        <p:txBody>
          <a:bodyPr/>
          <a:lstStyle/>
          <a:p>
            <a:r>
              <a:rPr lang="en-US" altLang="en-US" sz="2400" dirty="0"/>
              <a:t>La satisfaction à l'égard de la CEZD reste élevée</a:t>
            </a:r>
          </a:p>
          <a:p>
            <a:pPr lvl="1"/>
            <a:r>
              <a:rPr lang="en-US" altLang="en-US" sz="2000" dirty="0"/>
              <a:t>86 répondants ont indiqué qu'ils étaient satisfaits/très satisfaits</a:t>
            </a:r>
          </a:p>
          <a:p>
            <a:r>
              <a:rPr lang="en-US" altLang="en-US" sz="2400" dirty="0"/>
              <a:t>Fréquence des réunions communautaires du CEZD</a:t>
            </a:r>
          </a:p>
          <a:p>
            <a:pPr lvl="1"/>
            <a:r>
              <a:rPr lang="en-US" altLang="en-US" sz="2000" dirty="0"/>
              <a:t>La majorité (68 répondants) a voté en faveur de la poursuite mensuelle.</a:t>
            </a:r>
          </a:p>
          <a:p>
            <a:pPr lvl="1"/>
            <a:r>
              <a:rPr lang="en-US" altLang="en-US" sz="2000" dirty="0"/>
              <a:t>11 votes pour le trimestriel, 8 pour le bimestriel</a:t>
            </a:r>
          </a:p>
          <a:p>
            <a:r>
              <a:rPr lang="en-US" altLang="en-US" sz="2400" dirty="0"/>
              <a:t>28 personnes se sont portées volontaires pour participer à l'exercice de hiérarchisation des maladies.</a:t>
            </a:r>
          </a:p>
          <a:p>
            <a:pPr lvl="1"/>
            <a:r>
              <a:rPr lang="en-US" altLang="en-US" sz="2000" dirty="0"/>
              <a:t>Contact avec les répondants et séances d'introduction organisées</a:t>
            </a:r>
          </a:p>
          <a:p>
            <a:pPr lvl="1"/>
            <a:r>
              <a:rPr lang="en-US" altLang="en-US" sz="2000" dirty="0"/>
              <a:t>28 maladies ont été classées par ordre de priorité à ce jour</a:t>
            </a:r>
          </a:p>
          <a:p>
            <a:pPr lvl="1"/>
            <a:endParaRPr lang="en-US" altLang="en-US" sz="2000" dirty="0"/>
          </a:p>
          <a:p>
            <a:endParaRPr lang="en-US" altLang="en-US" dirty="0"/>
          </a:p>
        </p:txBody>
      </p:sp>
      <p:sp>
        <p:nvSpPr>
          <p:cNvPr id="28676" name="Slide Number Placeholder 3">
            <a:extLst>
              <a:ext uri="{FF2B5EF4-FFF2-40B4-BE49-F238E27FC236}">
                <a16:creationId xmlns:a16="http://schemas.microsoft.com/office/drawing/2014/main" id="{F4DEDEEF-BE99-1FED-7777-18E9E6CAB138}"/>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6F2F31C-306A-4CD3-ACA0-9E5A7C571A85}" type="slidenum">
              <a:rPr lang="en-US" altLang="en-US" sz="1200" smtClean="0">
                <a:solidFill>
                  <a:srgbClr val="898989"/>
                </a:solidFill>
              </a:rPr>
              <a:t>6</a:t>
            </a:fld>
            <a:endParaRPr lang="en-US" altLang="en-US" sz="1200">
              <a:solidFill>
                <a:srgbClr val="898989"/>
              </a:solidFill>
            </a:endParaRPr>
          </a:p>
        </p:txBody>
      </p:sp>
      <p:sp>
        <p:nvSpPr>
          <p:cNvPr id="28677" name="Rectangle 6">
            <a:extLst>
              <a:ext uri="{FF2B5EF4-FFF2-40B4-BE49-F238E27FC236}">
                <a16:creationId xmlns:a16="http://schemas.microsoft.com/office/drawing/2014/main" id="{67FF7108-2515-282D-9705-79BD50596386}"/>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8678" name="Rectangle 7">
            <a:extLst>
              <a:ext uri="{FF2B5EF4-FFF2-40B4-BE49-F238E27FC236}">
                <a16:creationId xmlns:a16="http://schemas.microsoft.com/office/drawing/2014/main" id="{D4BA8308-5178-B247-823D-0DA7C047285D}"/>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8679" name="Rectangle 8">
            <a:extLst>
              <a:ext uri="{FF2B5EF4-FFF2-40B4-BE49-F238E27FC236}">
                <a16:creationId xmlns:a16="http://schemas.microsoft.com/office/drawing/2014/main" id="{E98E063A-3430-FCB0-6429-6F60324FB118}"/>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graphicFrame>
        <p:nvGraphicFramePr>
          <p:cNvPr id="8" name="Chart 7">
            <a:extLst>
              <a:ext uri="{FF2B5EF4-FFF2-40B4-BE49-F238E27FC236}">
                <a16:creationId xmlns:a16="http://schemas.microsoft.com/office/drawing/2014/main" id="{EA4B5762-8465-A416-504F-222BEC289031}"/>
              </a:ext>
            </a:extLst>
          </p:cNvPr>
          <p:cNvGraphicFramePr>
            <a:graphicFrameLocks/>
          </p:cNvGraphicFramePr>
          <p:nvPr/>
        </p:nvGraphicFramePr>
        <p:xfrm>
          <a:off x="7629839" y="2852057"/>
          <a:ext cx="4065270" cy="2564606"/>
        </p:xfrm>
        <a:graphic>
          <a:graphicData uri="http://schemas.openxmlformats.org/drawingml/2006/chart">
            <c:chart xmlns:c="http://schemas.openxmlformats.org/drawingml/2006/chart" xmlns:r="http://schemas.openxmlformats.org/officeDocument/2006/relationships" r:id="rId3"/>
          </a:graphicData>
        </a:graphic>
      </p:graphicFrame>
      <p:pic>
        <p:nvPicPr>
          <p:cNvPr id="4" name="Graphic 3" descr="Thumbs up sign with solid fill">
            <a:extLst>
              <a:ext uri="{FF2B5EF4-FFF2-40B4-BE49-F238E27FC236}">
                <a16:creationId xmlns:a16="http://schemas.microsoft.com/office/drawing/2014/main" id="{8C5D27C9-98F1-F457-4EA8-2FD70AD221B8}"/>
              </a:ext>
            </a:extLst>
          </p:cNvPr>
          <p:cNvPicPr>
            <a:picLocks noChangeAspect="1"/>
          </p:cNvPicPr>
          <p:nvPr/>
        </p:nvPicPr>
        <p:blipFill>
          <a:blip r:embed="rId4"/>
          <a:stretch>
            <a:fillRect/>
          </a:stretch>
        </p:blipFill>
        <p:spPr>
          <a:xfrm>
            <a:off x="7772400" y="893763"/>
            <a:ext cx="1676400" cy="1619250"/>
          </a:xfrm>
          <a:prstGeom prst="rect">
            <a:avLst/>
          </a:prstGeom>
        </p:spPr>
      </p:pic>
      <p:pic>
        <p:nvPicPr>
          <p:cNvPr id="6" name="Graphic 5" descr="Thumbs Down with solid fill">
            <a:extLst>
              <a:ext uri="{FF2B5EF4-FFF2-40B4-BE49-F238E27FC236}">
                <a16:creationId xmlns:a16="http://schemas.microsoft.com/office/drawing/2014/main" id="{0095CF99-0D43-27EB-BF78-97F2DAA0302D}"/>
              </a:ext>
            </a:extLst>
          </p:cNvPr>
          <p:cNvPicPr>
            <a:picLocks noChangeAspect="1"/>
          </p:cNvPicPr>
          <p:nvPr/>
        </p:nvPicPr>
        <p:blipFill>
          <a:blip r:embed="rId5"/>
          <a:stretch>
            <a:fillRect/>
          </a:stretch>
        </p:blipFill>
        <p:spPr>
          <a:xfrm>
            <a:off x="9899650" y="1262063"/>
            <a:ext cx="1454150" cy="15367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1C8C8-E67E-FB2B-BCA6-27F8F7666F61}"/>
              </a:ext>
            </a:extLst>
          </p:cNvPr>
          <p:cNvSpPr>
            <a:spLocks noGrp="1"/>
          </p:cNvSpPr>
          <p:nvPr>
            <p:ph type="title"/>
          </p:nvPr>
        </p:nvSpPr>
        <p:spPr>
          <a:xfrm>
            <a:off x="781958" y="4006"/>
            <a:ext cx="10515600" cy="499232"/>
          </a:xfrm>
        </p:spPr>
        <p:txBody>
          <a:bodyPr/>
          <a:lstStyle/>
          <a:p>
            <a:pPr>
              <a:defRPr/>
            </a:pPr>
            <a:r>
              <a:rPr lang="en-CA" dirty="0"/>
              <a:t>Enquête annuelle - Rapports</a:t>
            </a:r>
          </a:p>
        </p:txBody>
      </p:sp>
      <p:sp>
        <p:nvSpPr>
          <p:cNvPr id="33795" name="Text Placeholder 2">
            <a:extLst>
              <a:ext uri="{FF2B5EF4-FFF2-40B4-BE49-F238E27FC236}">
                <a16:creationId xmlns:a16="http://schemas.microsoft.com/office/drawing/2014/main" id="{CFC7703B-F39E-0986-7352-08DAE16E65F0}"/>
              </a:ext>
            </a:extLst>
          </p:cNvPr>
          <p:cNvSpPr>
            <a:spLocks noGrp="1"/>
          </p:cNvSpPr>
          <p:nvPr>
            <p:ph type="body" sz="quarter" idx="13"/>
          </p:nvPr>
        </p:nvSpPr>
        <p:spPr>
          <a:xfrm>
            <a:off x="203200" y="542925"/>
            <a:ext cx="5626100" cy="4695825"/>
          </a:xfrm>
        </p:spPr>
        <p:txBody>
          <a:bodyPr/>
          <a:lstStyle/>
          <a:p>
            <a:pPr marL="0" indent="0">
              <a:buFont typeface="Arial" panose="020B0604020202020204" pitchFamily="34" charset="0"/>
              <a:buNone/>
              <a:defRPr/>
            </a:pPr>
            <a:r>
              <a:rPr lang="en-US" altLang="en-US" b="1" dirty="0"/>
              <a:t>Rapport hebdomadaire sur le renseignement</a:t>
            </a:r>
          </a:p>
          <a:p>
            <a:pPr>
              <a:defRPr/>
            </a:pPr>
            <a:r>
              <a:rPr lang="en-US" altLang="en-US" sz="2400" dirty="0"/>
              <a:t>86 répondants ont indiqué que le rapport hebdomadaire actuel sur le renseignement répondait à leurs besoins en matière d'alerte précoce.</a:t>
            </a:r>
          </a:p>
          <a:p>
            <a:pPr>
              <a:defRPr/>
            </a:pPr>
            <a:r>
              <a:rPr lang="en-US" altLang="en-US" sz="2400" dirty="0"/>
              <a:t>72 répondants ont indiqué que l'inclusion du nombre de semaines pendant lesquelles un signal/événement a été signalé apporte une valeur ajoutée.</a:t>
            </a:r>
          </a:p>
        </p:txBody>
      </p:sp>
      <p:sp>
        <p:nvSpPr>
          <p:cNvPr id="30724" name="Slide Number Placeholder 3">
            <a:extLst>
              <a:ext uri="{FF2B5EF4-FFF2-40B4-BE49-F238E27FC236}">
                <a16:creationId xmlns:a16="http://schemas.microsoft.com/office/drawing/2014/main" id="{0A9747B8-C705-786F-9DFE-C73CE98F9054}"/>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C071B41-725F-4F0B-953C-9D544FFF30A5}" type="slidenum">
              <a:rPr lang="en-US" altLang="en-US" sz="1200" smtClean="0">
                <a:solidFill>
                  <a:srgbClr val="898989"/>
                </a:solidFill>
              </a:rPr>
              <a:t>7</a:t>
            </a:fld>
            <a:endParaRPr lang="en-US" altLang="en-US" sz="1200">
              <a:solidFill>
                <a:srgbClr val="898989"/>
              </a:solidFill>
            </a:endParaRPr>
          </a:p>
        </p:txBody>
      </p:sp>
      <p:sp>
        <p:nvSpPr>
          <p:cNvPr id="30725" name="Rectangle 6">
            <a:extLst>
              <a:ext uri="{FF2B5EF4-FFF2-40B4-BE49-F238E27FC236}">
                <a16:creationId xmlns:a16="http://schemas.microsoft.com/office/drawing/2014/main" id="{D362F486-8459-F9FC-3506-689FD5AF36CD}"/>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0726" name="Rectangle 7">
            <a:extLst>
              <a:ext uri="{FF2B5EF4-FFF2-40B4-BE49-F238E27FC236}">
                <a16:creationId xmlns:a16="http://schemas.microsoft.com/office/drawing/2014/main" id="{9F681E74-4980-A0B0-3D8B-623756C76F1E}"/>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0727" name="Rectangle 8">
            <a:extLst>
              <a:ext uri="{FF2B5EF4-FFF2-40B4-BE49-F238E27FC236}">
                <a16:creationId xmlns:a16="http://schemas.microsoft.com/office/drawing/2014/main" id="{694A205C-9A0F-EA67-5E88-88E675BC83C1}"/>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 name="Text Placeholder 2">
            <a:extLst>
              <a:ext uri="{FF2B5EF4-FFF2-40B4-BE49-F238E27FC236}">
                <a16:creationId xmlns:a16="http://schemas.microsoft.com/office/drawing/2014/main" id="{7E494DF7-3161-E2A2-0762-F7F40AE8BA3C}"/>
              </a:ext>
            </a:extLst>
          </p:cNvPr>
          <p:cNvSpPr txBox="1">
            <a:spLocks/>
          </p:cNvSpPr>
          <p:nvPr/>
        </p:nvSpPr>
        <p:spPr bwMode="auto">
          <a:xfrm>
            <a:off x="6190569" y="489882"/>
            <a:ext cx="6061758" cy="4837113"/>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altLang="en-US" b="1" dirty="0"/>
              <a:t>Rapport spécifique à une discipline - CAHSS</a:t>
            </a:r>
          </a:p>
          <a:p>
            <a:pPr>
              <a:defRPr/>
            </a:pPr>
            <a:r>
              <a:rPr lang="en-US" altLang="en-US" sz="2400" dirty="0"/>
              <a:t>Rapports trimestriels spécifiques au réseau -7</a:t>
            </a:r>
          </a:p>
          <a:p>
            <a:pPr>
              <a:defRPr/>
            </a:pPr>
            <a:r>
              <a:rPr lang="en-US" altLang="en-US" sz="2400" dirty="0"/>
              <a:t>30 répondants ont reçu des rapports de DS</a:t>
            </a:r>
          </a:p>
          <a:p>
            <a:pPr>
              <a:defRPr/>
            </a:pPr>
            <a:r>
              <a:rPr lang="en-US" altLang="en-US" sz="2400" dirty="0"/>
              <a:t>29 ont indiqué qu'ils apportent une valeur ajoutée</a:t>
            </a:r>
          </a:p>
          <a:p>
            <a:pPr>
              <a:defRPr/>
            </a:pPr>
            <a:r>
              <a:rPr lang="en-US" altLang="en-US" sz="2400" dirty="0"/>
              <a:t>Nécessité d'accroître la sensibilisation - partage par notification de groupe et inclusion dans notre section sur les résultats scientifiques au fur et à mesure de leur publication.</a:t>
            </a:r>
          </a:p>
        </p:txBody>
      </p:sp>
      <p:graphicFrame>
        <p:nvGraphicFramePr>
          <p:cNvPr id="6" name="Chart 5">
            <a:extLst>
              <a:ext uri="{FF2B5EF4-FFF2-40B4-BE49-F238E27FC236}">
                <a16:creationId xmlns:a16="http://schemas.microsoft.com/office/drawing/2014/main" id="{CDD59DA6-6EA8-D29A-4EEE-13DB350D3372}"/>
              </a:ext>
            </a:extLst>
          </p:cNvPr>
          <p:cNvGraphicFramePr>
            <a:graphicFrameLocks/>
          </p:cNvGraphicFramePr>
          <p:nvPr>
            <p:extLst>
              <p:ext uri="{D42A27DB-BD31-4B8C-83A1-F6EECF244321}">
                <p14:modId xmlns:p14="http://schemas.microsoft.com/office/powerpoint/2010/main" val="3236276552"/>
              </p:ext>
            </p:extLst>
          </p:nvPr>
        </p:nvGraphicFramePr>
        <p:xfrm>
          <a:off x="430982" y="4454842"/>
          <a:ext cx="5318943" cy="2084070"/>
        </p:xfrm>
        <a:graphic>
          <a:graphicData uri="http://schemas.openxmlformats.org/drawingml/2006/chart">
            <c:chart xmlns:c="http://schemas.openxmlformats.org/drawingml/2006/chart" xmlns:r="http://schemas.openxmlformats.org/officeDocument/2006/relationships" r:id="rId3"/>
          </a:graphicData>
        </a:graphic>
      </p:graphicFrame>
      <p:pic>
        <p:nvPicPr>
          <p:cNvPr id="8" name="Graphic 7" descr="Mosquito with solid fill">
            <a:extLst>
              <a:ext uri="{FF2B5EF4-FFF2-40B4-BE49-F238E27FC236}">
                <a16:creationId xmlns:a16="http://schemas.microsoft.com/office/drawing/2014/main" id="{13A31510-15E2-BB09-90AA-E375C055E220}"/>
              </a:ext>
            </a:extLst>
          </p:cNvPr>
          <p:cNvPicPr>
            <a:picLocks noChangeAspect="1"/>
          </p:cNvPicPr>
          <p:nvPr/>
        </p:nvPicPr>
        <p:blipFill>
          <a:blip r:embed="rId4"/>
          <a:stretch>
            <a:fillRect/>
          </a:stretch>
        </p:blipFill>
        <p:spPr>
          <a:xfrm>
            <a:off x="7159625" y="4795838"/>
            <a:ext cx="914400" cy="914400"/>
          </a:xfrm>
          <a:prstGeom prst="rect">
            <a:avLst/>
          </a:prstGeom>
        </p:spPr>
      </p:pic>
      <p:pic>
        <p:nvPicPr>
          <p:cNvPr id="10" name="Graphic 9" descr="Duck with solid fill">
            <a:extLst>
              <a:ext uri="{FF2B5EF4-FFF2-40B4-BE49-F238E27FC236}">
                <a16:creationId xmlns:a16="http://schemas.microsoft.com/office/drawing/2014/main" id="{148CC188-942D-D48A-26C7-84D833F51A02}"/>
              </a:ext>
            </a:extLst>
          </p:cNvPr>
          <p:cNvPicPr>
            <a:picLocks noChangeAspect="1"/>
          </p:cNvPicPr>
          <p:nvPr/>
        </p:nvPicPr>
        <p:blipFill>
          <a:blip r:embed="rId5"/>
          <a:stretch>
            <a:fillRect/>
          </a:stretch>
        </p:blipFill>
        <p:spPr>
          <a:xfrm>
            <a:off x="8594725" y="4781550"/>
            <a:ext cx="914400" cy="914400"/>
          </a:xfrm>
          <a:prstGeom prst="rect">
            <a:avLst/>
          </a:prstGeom>
        </p:spPr>
      </p:pic>
      <p:pic>
        <p:nvPicPr>
          <p:cNvPr id="12" name="Graphic 11" descr="Cow with solid fill">
            <a:extLst>
              <a:ext uri="{FF2B5EF4-FFF2-40B4-BE49-F238E27FC236}">
                <a16:creationId xmlns:a16="http://schemas.microsoft.com/office/drawing/2014/main" id="{BCE517B0-4937-D116-A8D5-60D44E722E6C}"/>
              </a:ext>
            </a:extLst>
          </p:cNvPr>
          <p:cNvPicPr>
            <a:picLocks noChangeAspect="1"/>
          </p:cNvPicPr>
          <p:nvPr/>
        </p:nvPicPr>
        <p:blipFill>
          <a:blip r:embed="rId6"/>
          <a:stretch>
            <a:fillRect/>
          </a:stretch>
        </p:blipFill>
        <p:spPr>
          <a:xfrm>
            <a:off x="9328150" y="5464175"/>
            <a:ext cx="914400" cy="914400"/>
          </a:xfrm>
          <a:prstGeom prst="rect">
            <a:avLst/>
          </a:prstGeom>
        </p:spPr>
      </p:pic>
      <p:pic>
        <p:nvPicPr>
          <p:cNvPr id="14" name="Graphic 13" descr="Pig with solid fill">
            <a:extLst>
              <a:ext uri="{FF2B5EF4-FFF2-40B4-BE49-F238E27FC236}">
                <a16:creationId xmlns:a16="http://schemas.microsoft.com/office/drawing/2014/main" id="{A66DD46D-B270-4FA4-4932-64691C39FCEA}"/>
              </a:ext>
            </a:extLst>
          </p:cNvPr>
          <p:cNvPicPr>
            <a:picLocks noChangeAspect="1"/>
          </p:cNvPicPr>
          <p:nvPr/>
        </p:nvPicPr>
        <p:blipFill>
          <a:blip r:embed="rId7"/>
          <a:stretch>
            <a:fillRect/>
          </a:stretch>
        </p:blipFill>
        <p:spPr>
          <a:xfrm>
            <a:off x="6635750" y="5546725"/>
            <a:ext cx="914400" cy="914400"/>
          </a:xfrm>
          <a:prstGeom prst="rect">
            <a:avLst/>
          </a:prstGeom>
        </p:spPr>
      </p:pic>
      <p:pic>
        <p:nvPicPr>
          <p:cNvPr id="16" name="Graphic 15" descr="Horse with solid fill">
            <a:extLst>
              <a:ext uri="{FF2B5EF4-FFF2-40B4-BE49-F238E27FC236}">
                <a16:creationId xmlns:a16="http://schemas.microsoft.com/office/drawing/2014/main" id="{E5AA3250-B936-9A37-EA84-4F87B362A850}"/>
              </a:ext>
            </a:extLst>
          </p:cNvPr>
          <p:cNvPicPr>
            <a:picLocks noChangeAspect="1"/>
          </p:cNvPicPr>
          <p:nvPr/>
        </p:nvPicPr>
        <p:blipFill>
          <a:blip r:embed="rId8"/>
          <a:stretch>
            <a:fillRect/>
          </a:stretch>
        </p:blipFill>
        <p:spPr>
          <a:xfrm>
            <a:off x="7964488" y="5440363"/>
            <a:ext cx="914400" cy="914400"/>
          </a:xfrm>
          <a:prstGeom prst="rect">
            <a:avLst/>
          </a:prstGeom>
        </p:spPr>
      </p:pic>
      <p:pic>
        <p:nvPicPr>
          <p:cNvPr id="18" name="Graphic 17" descr="Sheep with solid fill">
            <a:extLst>
              <a:ext uri="{FF2B5EF4-FFF2-40B4-BE49-F238E27FC236}">
                <a16:creationId xmlns:a16="http://schemas.microsoft.com/office/drawing/2014/main" id="{EFA55B49-780B-CBFE-7135-DD8776D18766}"/>
              </a:ext>
            </a:extLst>
          </p:cNvPr>
          <p:cNvPicPr>
            <a:picLocks noChangeAspect="1"/>
          </p:cNvPicPr>
          <p:nvPr/>
        </p:nvPicPr>
        <p:blipFill>
          <a:blip r:embed="rId9"/>
          <a:stretch>
            <a:fillRect/>
          </a:stretch>
        </p:blipFill>
        <p:spPr>
          <a:xfrm>
            <a:off x="10140950" y="4795838"/>
            <a:ext cx="914400" cy="914400"/>
          </a:xfrm>
          <a:prstGeom prst="rect">
            <a:avLst/>
          </a:prstGeom>
        </p:spPr>
      </p:pic>
      <p:pic>
        <p:nvPicPr>
          <p:cNvPr id="20" name="Graphic 19" descr="Dog with solid fill">
            <a:extLst>
              <a:ext uri="{FF2B5EF4-FFF2-40B4-BE49-F238E27FC236}">
                <a16:creationId xmlns:a16="http://schemas.microsoft.com/office/drawing/2014/main" id="{EFE5AE57-30A3-CD4F-7257-5D3CA204C039}"/>
              </a:ext>
            </a:extLst>
          </p:cNvPr>
          <p:cNvPicPr>
            <a:picLocks noChangeAspect="1"/>
          </p:cNvPicPr>
          <p:nvPr/>
        </p:nvPicPr>
        <p:blipFill>
          <a:blip r:embed="rId10"/>
          <a:stretch>
            <a:fillRect/>
          </a:stretch>
        </p:blipFill>
        <p:spPr>
          <a:xfrm>
            <a:off x="10785475" y="5457825"/>
            <a:ext cx="914400" cy="914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7FA1-8F4B-D4B9-2FA5-D4240A9F251F}"/>
              </a:ext>
            </a:extLst>
          </p:cNvPr>
          <p:cNvSpPr>
            <a:spLocks noGrp="1"/>
          </p:cNvSpPr>
          <p:nvPr>
            <p:ph type="title"/>
          </p:nvPr>
        </p:nvSpPr>
        <p:spPr>
          <a:xfrm>
            <a:off x="420688" y="279400"/>
            <a:ext cx="10515600" cy="1325563"/>
          </a:xfrm>
        </p:spPr>
        <p:txBody>
          <a:bodyPr/>
          <a:lstStyle/>
          <a:p>
            <a:pPr>
              <a:defRPr/>
            </a:pPr>
            <a:r>
              <a:rPr lang="en-CA" altLang="en-US" sz="3600" dirty="0"/>
              <a:t>Le processus de veille </a:t>
            </a:r>
            <a:r>
              <a:rPr lang="en-CA" altLang="en-US" sz="3600" dirty="0" err="1"/>
              <a:t>épidémiologique</a:t>
            </a:r>
            <a:r>
              <a:rPr lang="en-CA" altLang="en-US" sz="3600" dirty="0"/>
              <a:t> de la CMEZ </a:t>
            </a:r>
            <a:endParaRPr lang="en-CA" sz="3600" dirty="0"/>
          </a:p>
        </p:txBody>
      </p:sp>
      <p:sp>
        <p:nvSpPr>
          <p:cNvPr id="33795" name="Text Placeholder 2">
            <a:extLst>
              <a:ext uri="{FF2B5EF4-FFF2-40B4-BE49-F238E27FC236}">
                <a16:creationId xmlns:a16="http://schemas.microsoft.com/office/drawing/2014/main" id="{EB74ABCC-5FF5-E834-768A-2EC5AEC9CF13}"/>
              </a:ext>
            </a:extLst>
          </p:cNvPr>
          <p:cNvSpPr>
            <a:spLocks noGrp="1"/>
          </p:cNvSpPr>
          <p:nvPr>
            <p:ph type="body" sz="quarter" idx="13"/>
          </p:nvPr>
        </p:nvSpPr>
        <p:spPr>
          <a:xfrm>
            <a:off x="755650" y="1519238"/>
            <a:ext cx="10961688" cy="4162425"/>
          </a:xfrm>
        </p:spPr>
        <p:txBody>
          <a:bodyPr/>
          <a:lstStyle/>
          <a:p>
            <a:pPr marL="0" indent="0">
              <a:buFont typeface="Arial" panose="020B0604020202020204" pitchFamily="34" charset="0"/>
              <a:buNone/>
              <a:defRPr/>
            </a:pPr>
            <a:endParaRPr lang="en-US" altLang="en-US" dirty="0"/>
          </a:p>
          <a:p>
            <a:pPr>
              <a:defRPr/>
            </a:pPr>
            <a:endParaRPr lang="en-US" altLang="en-US" dirty="0"/>
          </a:p>
        </p:txBody>
      </p:sp>
      <p:sp>
        <p:nvSpPr>
          <p:cNvPr id="32772" name="Slide Number Placeholder 3">
            <a:extLst>
              <a:ext uri="{FF2B5EF4-FFF2-40B4-BE49-F238E27FC236}">
                <a16:creationId xmlns:a16="http://schemas.microsoft.com/office/drawing/2014/main" id="{D77BEFC8-B36B-1F3E-6C47-48CDCCA7CAC1}"/>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B0F9C91-B8C7-4ECD-9649-5D3D308F7EE1}" type="slidenum">
              <a:rPr lang="en-US" altLang="en-US" sz="1200" smtClean="0">
                <a:solidFill>
                  <a:srgbClr val="898989"/>
                </a:solidFill>
              </a:rPr>
              <a:t>8</a:t>
            </a:fld>
            <a:endParaRPr lang="en-US" altLang="en-US" sz="1200">
              <a:solidFill>
                <a:srgbClr val="898989"/>
              </a:solidFill>
            </a:endParaRPr>
          </a:p>
        </p:txBody>
      </p:sp>
      <p:sp>
        <p:nvSpPr>
          <p:cNvPr id="32773" name="Rectangle 6">
            <a:extLst>
              <a:ext uri="{FF2B5EF4-FFF2-40B4-BE49-F238E27FC236}">
                <a16:creationId xmlns:a16="http://schemas.microsoft.com/office/drawing/2014/main" id="{18048489-653B-D473-7523-080EE7A56A02}"/>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2774" name="Rectangle 7">
            <a:extLst>
              <a:ext uri="{FF2B5EF4-FFF2-40B4-BE49-F238E27FC236}">
                <a16:creationId xmlns:a16="http://schemas.microsoft.com/office/drawing/2014/main" id="{882488C7-1B60-F8BE-5BDF-8413D5D55384}"/>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2775" name="Rectangle 8">
            <a:extLst>
              <a:ext uri="{FF2B5EF4-FFF2-40B4-BE49-F238E27FC236}">
                <a16:creationId xmlns:a16="http://schemas.microsoft.com/office/drawing/2014/main" id="{E02AE17A-6C6A-B932-634E-669E609E403C}"/>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32776" name="Picture 5">
            <a:extLst>
              <a:ext uri="{FF2B5EF4-FFF2-40B4-BE49-F238E27FC236}">
                <a16:creationId xmlns:a16="http://schemas.microsoft.com/office/drawing/2014/main" id="{72667387-16C9-6DF6-3B3B-7F4D3F5C10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90688"/>
            <a:ext cx="10058400"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5A1D-7F76-95E2-8BE9-21480E19B4B3}"/>
              </a:ext>
            </a:extLst>
          </p:cNvPr>
          <p:cNvSpPr>
            <a:spLocks noGrp="1"/>
          </p:cNvSpPr>
          <p:nvPr>
            <p:ph type="title"/>
          </p:nvPr>
        </p:nvSpPr>
        <p:spPr>
          <a:xfrm>
            <a:off x="327024" y="28575"/>
            <a:ext cx="11864975" cy="1325563"/>
          </a:xfrm>
        </p:spPr>
        <p:txBody>
          <a:bodyPr/>
          <a:lstStyle/>
          <a:p>
            <a:pPr>
              <a:defRPr/>
            </a:pPr>
            <a:r>
              <a:rPr lang="en-US" dirty="0"/>
              <a:t>Intégration - Outil d'évaluation de la pertinence</a:t>
            </a:r>
            <a:endParaRPr lang="en-CA" dirty="0"/>
          </a:p>
        </p:txBody>
      </p:sp>
      <p:sp>
        <p:nvSpPr>
          <p:cNvPr id="34819" name="Slide Number Placeholder 3">
            <a:extLst>
              <a:ext uri="{FF2B5EF4-FFF2-40B4-BE49-F238E27FC236}">
                <a16:creationId xmlns:a16="http://schemas.microsoft.com/office/drawing/2014/main" id="{296020EC-EFD4-4B0B-262E-A414ED7A2CFB}"/>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D3A64DD-3201-4903-BD85-1A330B179CB5}" type="slidenum">
              <a:rPr lang="en-US" altLang="en-US" smtClean="0">
                <a:solidFill>
                  <a:srgbClr val="898989"/>
                </a:solidFill>
              </a:rPr>
              <a:t>9</a:t>
            </a:fld>
            <a:endParaRPr lang="en-US" altLang="en-US">
              <a:solidFill>
                <a:srgbClr val="898989"/>
              </a:solidFill>
            </a:endParaRPr>
          </a:p>
        </p:txBody>
      </p:sp>
      <p:pic>
        <p:nvPicPr>
          <p:cNvPr id="10" name="Picture 9">
            <a:extLst>
              <a:ext uri="{FF2B5EF4-FFF2-40B4-BE49-F238E27FC236}">
                <a16:creationId xmlns:a16="http://schemas.microsoft.com/office/drawing/2014/main" id="{1843F1E3-E483-352C-88B1-721A5C04505C}"/>
              </a:ext>
            </a:extLst>
          </p:cNvPr>
          <p:cNvPicPr>
            <a:picLocks noChangeAspect="1"/>
          </p:cNvPicPr>
          <p:nvPr/>
        </p:nvPicPr>
        <p:blipFill>
          <a:blip r:embed="rId2"/>
          <a:stretch>
            <a:fillRect/>
          </a:stretch>
        </p:blipFill>
        <p:spPr>
          <a:xfrm>
            <a:off x="5524500" y="2060575"/>
            <a:ext cx="5829300" cy="4100513"/>
          </a:xfrm>
          <a:prstGeom prst="rect">
            <a:avLst/>
          </a:prstGeom>
          <a:ln w="19050" cap="sq">
            <a:solidFill>
              <a:srgbClr val="000000"/>
            </a:solidFill>
            <a:miter lim="800000"/>
          </a:ln>
          <a:effectLst>
            <a:outerShdw blurRad="57150" dist="50800" dir="2700000" algn="tl" rotWithShape="0">
              <a:srgbClr val="000000">
                <a:alpha val="40000"/>
              </a:srgbClr>
            </a:outerShdw>
          </a:effectLst>
        </p:spPr>
      </p:pic>
      <p:pic>
        <p:nvPicPr>
          <p:cNvPr id="8" name="Picture 7">
            <a:extLst>
              <a:ext uri="{FF2B5EF4-FFF2-40B4-BE49-F238E27FC236}">
                <a16:creationId xmlns:a16="http://schemas.microsoft.com/office/drawing/2014/main" id="{07BDD84B-9B88-1499-69D6-8048298F8780}"/>
              </a:ext>
            </a:extLst>
          </p:cNvPr>
          <p:cNvPicPr>
            <a:picLocks noChangeAspect="1"/>
          </p:cNvPicPr>
          <p:nvPr/>
        </p:nvPicPr>
        <p:blipFill>
          <a:blip r:embed="rId3"/>
          <a:stretch>
            <a:fillRect/>
          </a:stretch>
        </p:blipFill>
        <p:spPr>
          <a:xfrm>
            <a:off x="1071563" y="1260475"/>
            <a:ext cx="5819775" cy="4100513"/>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Z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8E3E8D7C047C48A0BA44A7873C7DC3" ma:contentTypeVersion="14" ma:contentTypeDescription="Create a new document." ma:contentTypeScope="" ma:versionID="24ba28c550eb4318b0d34ff7d3a36df0">
  <xsd:schema xmlns:xsd="http://www.w3.org/2001/XMLSchema" xmlns:xs="http://www.w3.org/2001/XMLSchema" xmlns:p="http://schemas.microsoft.com/office/2006/metadata/properties" xmlns:ns2="287fcbc9-9f89-44d8-9333-8d3d70aed93c" xmlns:ns3="755d5f89-bc81-4592-9211-0dfc2f0e352d" targetNamespace="http://schemas.microsoft.com/office/2006/metadata/properties" ma:root="true" ma:fieldsID="91a5c7c4b4c26cf6f29c16fafadcc725" ns2:_="" ns3:_="">
    <xsd:import namespace="287fcbc9-9f89-44d8-9333-8d3d70aed93c"/>
    <xsd:import namespace="755d5f89-bc81-4592-9211-0dfc2f0e35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7fcbc9-9f89-44d8-9333-8d3d70aed9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c272d96-1133-4787-9d95-5d8ca748e03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5d5f89-bc81-4592-9211-0dfc2f0e352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9ec62b8-1550-4a4f-acc0-2f6fc2c8684d}" ma:internalName="TaxCatchAll" ma:showField="CatchAllData" ma:web="755d5f89-bc81-4592-9211-0dfc2f0e35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737B1B-647E-429D-964C-D17B296B94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7fcbc9-9f89-44d8-9333-8d3d70aed93c"/>
    <ds:schemaRef ds:uri="755d5f89-bc81-4592-9211-0dfc2f0e35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7FF1D1-CAF9-438D-A249-472DC68339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19313</TotalTime>
  <Words>2547</Words>
  <Application>Microsoft Office PowerPoint</Application>
  <PresentationFormat>Widescreen</PresentationFormat>
  <Paragraphs>259</Paragraphs>
  <Slides>26</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 Light</vt:lpstr>
      <vt:lpstr>Century Gothic</vt:lpstr>
      <vt:lpstr>Symbol</vt:lpstr>
      <vt:lpstr>Office Theme</vt:lpstr>
      <vt:lpstr>CEZD</vt:lpstr>
      <vt:lpstr>Communauté des maladies émergentes et zoonotiques Réunion mensuelle de la Communauté</vt:lpstr>
      <vt:lpstr>Ordre du jour</vt:lpstr>
      <vt:lpstr>Mises à jour</vt:lpstr>
      <vt:lpstr>Enquête annuelle de la CMEZ</vt:lpstr>
      <vt:lpstr>Enquête annuelle</vt:lpstr>
      <vt:lpstr>Enquête annuelle</vt:lpstr>
      <vt:lpstr>Enquête annuelle - Rapports</vt:lpstr>
      <vt:lpstr>Le processus de veille épidémiologique de la CMEZ </vt:lpstr>
      <vt:lpstr>Intégration - Outil d'évaluation de la pertinence</vt:lpstr>
      <vt:lpstr>Le processus de veille épidémiologique de la CMEZ </vt:lpstr>
      <vt:lpstr>Identification - Rapport hebdomadaire de renseignement de la CMEZ</vt:lpstr>
      <vt:lpstr>Le processus de veille épidémiologique de la CMEZ</vt:lpstr>
      <vt:lpstr>Mise a jour - IAHP et les bovins laitiers Dr Murray Gillies</vt:lpstr>
      <vt:lpstr>PowerPoint Presentation</vt:lpstr>
      <vt:lpstr>Le virus Oropouche en Amérique du Sud</vt:lpstr>
      <vt:lpstr>Oropouche en Amérique du Sud</vt:lpstr>
      <vt:lpstr>Présomption de transmission verticale dans des cas récents</vt:lpstr>
      <vt:lpstr>Présomption de transmission verticale dans des cas récents</vt:lpstr>
      <vt:lpstr>Ministère de la santé du Brésil  </vt:lpstr>
      <vt:lpstr>1980-81 Premier foyer d'Oropouche au Brésil</vt:lpstr>
      <vt:lpstr>Le virus Chandipura en Inde</vt:lpstr>
      <vt:lpstr>Le virus Chandipura en Inde</vt:lpstr>
      <vt:lpstr>La tularémie</vt:lpstr>
      <vt:lpstr>La tularémie</vt:lpstr>
      <vt:lpstr>PowerPoint Presentation</vt:lpstr>
      <vt:lpstr>Francisella tularensis est un agent de bioterrorisme de catégorie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Ellis</dc:creator>
  <cp:keywords>, docId:72D04369FB66F0B422152B4DC326C8AD</cp:keywords>
  <cp:lastModifiedBy>Murray Gillies</cp:lastModifiedBy>
  <cp:revision>620</cp:revision>
  <dcterms:created xsi:type="dcterms:W3CDTF">2016-10-26T18:45:40Z</dcterms:created>
  <dcterms:modified xsi:type="dcterms:W3CDTF">2024-07-31T12:29:57Z</dcterms:modified>
</cp:coreProperties>
</file>